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9" r:id="rId4"/>
    <p:sldId id="260" r:id="rId5"/>
    <p:sldId id="258" r:id="rId6"/>
    <p:sldId id="261" r:id="rId7"/>
    <p:sldId id="282" r:id="rId8"/>
    <p:sldId id="262" r:id="rId9"/>
    <p:sldId id="278" r:id="rId10"/>
    <p:sldId id="283" r:id="rId11"/>
    <p:sldId id="265" r:id="rId12"/>
    <p:sldId id="266" r:id="rId13"/>
    <p:sldId id="268" r:id="rId14"/>
    <p:sldId id="269" r:id="rId15"/>
    <p:sldId id="270" r:id="rId16"/>
    <p:sldId id="272" r:id="rId17"/>
    <p:sldId id="263" r:id="rId18"/>
    <p:sldId id="271" r:id="rId19"/>
    <p:sldId id="281" r:id="rId20"/>
    <p:sldId id="277" r:id="rId21"/>
    <p:sldId id="273" r:id="rId22"/>
    <p:sldId id="274" r:id="rId23"/>
    <p:sldId id="284" r:id="rId24"/>
    <p:sldId id="279" r:id="rId2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 varScale="1">
        <p:scale>
          <a:sx n="63" d="100"/>
          <a:sy n="63" d="100"/>
        </p:scale>
        <p:origin x="-13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B4AD45-EDE7-4DE7-8C4B-21DB7670C65E}" type="datetimeFigureOut">
              <a:rPr lang="ru-RU" smtClean="0"/>
              <a:pPr/>
              <a:t>26.04.2012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547B67-DF58-4106-819D-7E1E011B222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A04CD0-8DA7-4B72-9D18-0E4295A8F6E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31691-3920-449F-A3E1-009998A3187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BCB6BF-CA16-4260-9E33-D9E1BC5AFF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D3D4D1-779A-48C0-AAEE-E85A38794D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98554C-D436-4A8A-80CB-E36BA2A0F1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4E6E52-4C51-467E-9476-DD0B474FB71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915539-865C-41A9-B8CD-BFD38834F6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47EC65-6AFE-4989-8BCD-2F0195F16F3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5C869A-8D07-4D1C-B846-B8F1EAE59D9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87BF90-DFF1-4290-87AD-5BB356D522A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3AF15A-9602-4861-847C-ECBA13CE20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DBDF4B3-354B-4851-9737-64BB6C7BFE2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i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i="1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i="1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i="1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&#1048;&#1089;&#1090;&#1086;&#1088;&#1080;&#1103;%20&#1043;&#1041;&#1054;&#1059;%20&#1054;&#1054;&#1064;%20&#8470;4\&#1043;&#1058;&#1056;&#1050;%20&#1057;&#1072;&#1084;&#1072;&#1088;&#1072;.as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&#1048;&#1089;&#1090;&#1086;&#1088;&#1080;&#1103;%20&#1043;&#1041;&#1054;&#1059;%20&#1054;&#1054;&#1064;%20&#8470;4\&#1053;&#1086;&#1074;&#1072;&#1103;%20&#1076;&#1086;&#1088;&#1086;&#1078;&#1082;&#1072;%201.avi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www.standart.edu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714480" y="571480"/>
            <a:ext cx="51435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chemeClr val="accent6">
                    <a:lumMod val="75000"/>
                  </a:schemeClr>
                </a:solidFill>
              </a:rPr>
              <a:t>История </a:t>
            </a:r>
          </a:p>
          <a:p>
            <a:pPr algn="ctr"/>
            <a:r>
              <a:rPr lang="ru-RU" sz="4400" b="1" i="1" dirty="0" smtClean="0">
                <a:solidFill>
                  <a:schemeClr val="accent6">
                    <a:lumMod val="75000"/>
                  </a:schemeClr>
                </a:solidFill>
              </a:rPr>
              <a:t>ГБОУ ООШ №4</a:t>
            </a:r>
          </a:p>
          <a:p>
            <a:pPr algn="ctr"/>
            <a:r>
              <a:rPr lang="ru-RU" sz="4400" b="1" i="1" dirty="0" smtClean="0">
                <a:solidFill>
                  <a:schemeClr val="accent6">
                    <a:lumMod val="75000"/>
                  </a:schemeClr>
                </a:solidFill>
              </a:rPr>
              <a:t>г.Новокуйбышевска</a:t>
            </a:r>
            <a:endParaRPr lang="ru-RU" sz="44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Picture 40" descr="Рисунок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5072074"/>
            <a:ext cx="1276350" cy="942975"/>
          </a:xfrm>
          <a:prstGeom prst="rect">
            <a:avLst/>
          </a:prstGeom>
          <a:noFill/>
        </p:spPr>
      </p:pic>
      <p:pic>
        <p:nvPicPr>
          <p:cNvPr id="9" name="Picture 40" descr="Рисунок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3571876"/>
            <a:ext cx="1276350" cy="942975"/>
          </a:xfrm>
          <a:prstGeom prst="rect">
            <a:avLst/>
          </a:prstGeom>
          <a:noFill/>
        </p:spPr>
      </p:pic>
      <p:pic>
        <p:nvPicPr>
          <p:cNvPr id="10" name="Picture 40" descr="Рисунок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2214554"/>
            <a:ext cx="1276350" cy="942975"/>
          </a:xfrm>
          <a:prstGeom prst="rect">
            <a:avLst/>
          </a:prstGeom>
          <a:noFill/>
        </p:spPr>
      </p:pic>
      <p:pic>
        <p:nvPicPr>
          <p:cNvPr id="11" name="Рисунок 10" descr="C:\Documents and Settings\Секретарь\Рабочий стол\для эмблем\Рисунок1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3929066"/>
            <a:ext cx="300039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Федеральные Государственные</a:t>
            </a:r>
            <a:br>
              <a:rPr lang="ru-RU" dirty="0" smtClean="0"/>
            </a:br>
            <a:r>
              <a:rPr lang="ru-RU" dirty="0" smtClean="0"/>
              <a:t>Образовательные стандарты.</a:t>
            </a:r>
            <a:endParaRPr lang="ru-RU" dirty="0"/>
          </a:p>
        </p:txBody>
      </p:sp>
      <p:pic>
        <p:nvPicPr>
          <p:cNvPr id="4" name="ГТРК Самара.asf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979712" y="2060848"/>
            <a:ext cx="5764704" cy="4355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img107"/>
          <p:cNvPicPr>
            <a:picLocks noChangeAspect="1" noChangeArrowheads="1"/>
          </p:cNvPicPr>
          <p:nvPr/>
        </p:nvPicPr>
        <p:blipFill>
          <a:blip r:embed="rId2" cstate="print"/>
          <a:srcRect l="1479" b="31216"/>
          <a:stretch>
            <a:fillRect/>
          </a:stretch>
        </p:blipFill>
        <p:spPr bwMode="auto">
          <a:xfrm>
            <a:off x="857224" y="0"/>
            <a:ext cx="4799012" cy="467995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9458" name="Picture 2" descr="img106"/>
          <p:cNvPicPr>
            <a:picLocks noChangeAspect="1" noChangeArrowheads="1"/>
          </p:cNvPicPr>
          <p:nvPr/>
        </p:nvPicPr>
        <p:blipFill>
          <a:blip r:embed="rId3" cstate="print"/>
          <a:srcRect t="1006" r="12354" b="51375"/>
          <a:stretch>
            <a:fillRect/>
          </a:stretch>
        </p:blipFill>
        <p:spPr bwMode="auto">
          <a:xfrm>
            <a:off x="4286248" y="3214686"/>
            <a:ext cx="4598538" cy="3419481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214290"/>
            <a:ext cx="53578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0" dirty="0" smtClean="0">
                <a:solidFill>
                  <a:schemeClr val="accent6">
                    <a:lumMod val="75000"/>
                  </a:schemeClr>
                </a:solidFill>
              </a:rPr>
              <a:t>2009-2010 учебный год</a:t>
            </a:r>
            <a:endParaRPr lang="ru-RU" sz="4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85786" y="1071546"/>
            <a:ext cx="8001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</a:rPr>
              <a:t> Школа </a:t>
            </a:r>
            <a:r>
              <a:rPr lang="ru-RU" dirty="0">
                <a:solidFill>
                  <a:srgbClr val="000000"/>
                </a:solidFill>
              </a:rPr>
              <a:t>стала </a:t>
            </a:r>
            <a:r>
              <a:rPr lang="ru-RU" b="1" dirty="0">
                <a:solidFill>
                  <a:srgbClr val="000000"/>
                </a:solidFill>
              </a:rPr>
              <a:t>победителем</a:t>
            </a:r>
            <a:r>
              <a:rPr lang="ru-RU" dirty="0">
                <a:solidFill>
                  <a:srgbClr val="000000"/>
                </a:solidFill>
              </a:rPr>
              <a:t> в номинации</a:t>
            </a:r>
          </a:p>
          <a:p>
            <a:r>
              <a:rPr lang="ru-RU" dirty="0">
                <a:solidFill>
                  <a:srgbClr val="000000"/>
                </a:solidFill>
              </a:rPr>
              <a:t> «Традиции патриотического воспитания»</a:t>
            </a:r>
          </a:p>
          <a:p>
            <a:r>
              <a:rPr lang="ru-RU" dirty="0">
                <a:solidFill>
                  <a:srgbClr val="000000"/>
                </a:solidFill>
              </a:rPr>
              <a:t>в ежегодном независимом </a:t>
            </a:r>
            <a:r>
              <a:rPr lang="ru-RU" dirty="0" smtClean="0">
                <a:solidFill>
                  <a:srgbClr val="000000"/>
                </a:solidFill>
              </a:rPr>
              <a:t>конкурсе</a:t>
            </a:r>
          </a:p>
          <a:p>
            <a:r>
              <a:rPr lang="ru-RU" dirty="0" smtClean="0">
                <a:solidFill>
                  <a:srgbClr val="000000"/>
                </a:solidFill>
              </a:rPr>
              <a:t> </a:t>
            </a:r>
            <a:r>
              <a:rPr lang="ru-RU" dirty="0">
                <a:solidFill>
                  <a:srgbClr val="000000"/>
                </a:solidFill>
              </a:rPr>
              <a:t>образовательных </a:t>
            </a:r>
            <a:r>
              <a:rPr lang="ru-RU" dirty="0" smtClean="0">
                <a:solidFill>
                  <a:srgbClr val="000000"/>
                </a:solidFill>
              </a:rPr>
              <a:t>учреждений</a:t>
            </a:r>
          </a:p>
          <a:p>
            <a:r>
              <a:rPr lang="ru-RU" b="1" dirty="0" smtClean="0">
                <a:solidFill>
                  <a:srgbClr val="000000"/>
                </a:solidFill>
              </a:rPr>
              <a:t>«</a:t>
            </a:r>
            <a:r>
              <a:rPr lang="ru-RU" b="1" dirty="0">
                <a:solidFill>
                  <a:srgbClr val="000000"/>
                </a:solidFill>
              </a:rPr>
              <a:t>Крылья успеха 2009»</a:t>
            </a:r>
          </a:p>
        </p:txBody>
      </p:sp>
      <p:pic>
        <p:nvPicPr>
          <p:cNvPr id="4" name="Picture 5" descr="img17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357166"/>
            <a:ext cx="2465374" cy="361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17"/>
          <p:cNvSpPr>
            <a:spLocks noChangeArrowheads="1"/>
          </p:cNvSpPr>
          <p:nvPr/>
        </p:nvSpPr>
        <p:spPr bwMode="auto">
          <a:xfrm>
            <a:off x="285720" y="1071546"/>
            <a:ext cx="428628" cy="43180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14348" y="3214686"/>
            <a:ext cx="50006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</a:rPr>
              <a:t>Сергеева Т.В., учитель русского языка и литературы; Яковлева В.В., учитель технологии выиграли муниципальный гранд в рамках национального проекта образование </a:t>
            </a:r>
            <a:r>
              <a:rPr lang="ru-RU" b="1" dirty="0">
                <a:solidFill>
                  <a:srgbClr val="000000"/>
                </a:solidFill>
              </a:rPr>
              <a:t>«Лучший учитель»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AutoShape 17"/>
          <p:cNvSpPr>
            <a:spLocks noChangeArrowheads="1"/>
          </p:cNvSpPr>
          <p:nvPr/>
        </p:nvSpPr>
        <p:spPr bwMode="auto">
          <a:xfrm>
            <a:off x="214282" y="3214686"/>
            <a:ext cx="428628" cy="43180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20482" name="Picture 2" descr="SDC10064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 l="21002" r="12991"/>
          <a:stretch>
            <a:fillRect/>
          </a:stretch>
        </p:blipFill>
        <p:spPr bwMode="auto">
          <a:xfrm>
            <a:off x="5643570" y="3714752"/>
            <a:ext cx="2537577" cy="288210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t="9384"/>
          <a:stretch>
            <a:fillRect/>
          </a:stretch>
        </p:blipFill>
        <p:spPr bwMode="auto">
          <a:xfrm>
            <a:off x="642910" y="142852"/>
            <a:ext cx="4389437" cy="48656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 l="15826" t="15871" r="3067" b="2136"/>
          <a:stretch>
            <a:fillRect/>
          </a:stretch>
        </p:blipFill>
        <p:spPr bwMode="auto">
          <a:xfrm>
            <a:off x="4643438" y="3071810"/>
            <a:ext cx="4357686" cy="358067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28860" y="214290"/>
            <a:ext cx="54053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0" dirty="0" smtClean="0">
                <a:solidFill>
                  <a:schemeClr val="accent6">
                    <a:lumMod val="75000"/>
                  </a:schemeClr>
                </a:solidFill>
              </a:rPr>
              <a:t>2008-2009 учебный год</a:t>
            </a:r>
            <a:endParaRPr lang="ru-RU" sz="4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71472" y="785794"/>
            <a:ext cx="80724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-</a:t>
            </a:r>
            <a:r>
              <a:rPr lang="en-US" dirty="0" smtClean="0"/>
              <a:t>II</a:t>
            </a:r>
            <a:r>
              <a:rPr lang="ru-RU" dirty="0"/>
              <a:t>,</a:t>
            </a:r>
            <a:r>
              <a:rPr lang="en-US" dirty="0"/>
              <a:t> III </a:t>
            </a:r>
            <a:r>
              <a:rPr lang="ru-RU" dirty="0"/>
              <a:t>место в областной олимпиаде по технологии</a:t>
            </a:r>
          </a:p>
          <a:p>
            <a:r>
              <a:rPr lang="ru-RU" dirty="0" smtClean="0"/>
              <a:t>-победа </a:t>
            </a:r>
            <a:r>
              <a:rPr lang="ru-RU" dirty="0"/>
              <a:t>в конкурсе работ учащихся на тему «Славянский мир: что я о нём знаю</a:t>
            </a:r>
            <a:r>
              <a:rPr lang="ru-RU" dirty="0" smtClean="0"/>
              <a:t>»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1928802"/>
            <a:ext cx="86439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-</a:t>
            </a:r>
            <a:r>
              <a:rPr lang="en-US" dirty="0" smtClean="0"/>
              <a:t>II</a:t>
            </a:r>
            <a:r>
              <a:rPr lang="ru-RU" dirty="0"/>
              <a:t>,</a:t>
            </a:r>
            <a:r>
              <a:rPr lang="en-US" dirty="0"/>
              <a:t> III </a:t>
            </a:r>
            <a:r>
              <a:rPr lang="ru-RU" dirty="0"/>
              <a:t>место в </a:t>
            </a:r>
            <a:r>
              <a:rPr lang="ru-RU" dirty="0" smtClean="0"/>
              <a:t>номинации</a:t>
            </a:r>
          </a:p>
          <a:p>
            <a:r>
              <a:rPr lang="ru-RU" dirty="0" smtClean="0"/>
              <a:t> </a:t>
            </a:r>
            <a:r>
              <a:rPr lang="ru-RU" b="1" dirty="0"/>
              <a:t>«</a:t>
            </a:r>
            <a:r>
              <a:rPr lang="ru-RU" dirty="0"/>
              <a:t>Информатика», «Математика</a:t>
            </a:r>
            <a:r>
              <a:rPr lang="ru-RU" dirty="0" smtClean="0"/>
              <a:t>»  </a:t>
            </a:r>
          </a:p>
          <a:p>
            <a:r>
              <a:rPr lang="ru-RU" dirty="0" smtClean="0"/>
              <a:t> </a:t>
            </a:r>
            <a:r>
              <a:rPr lang="ru-RU" dirty="0"/>
              <a:t>в </a:t>
            </a:r>
            <a:r>
              <a:rPr lang="en-US" dirty="0" smtClean="0"/>
              <a:t>V</a:t>
            </a:r>
            <a:r>
              <a:rPr lang="ru-RU" dirty="0" smtClean="0"/>
              <a:t> окружной </a:t>
            </a:r>
            <a:r>
              <a:rPr lang="ru-RU" dirty="0"/>
              <a:t>научно-практической </a:t>
            </a:r>
            <a:endParaRPr lang="ru-RU" dirty="0" smtClean="0"/>
          </a:p>
          <a:p>
            <a:r>
              <a:rPr lang="ru-RU" dirty="0" smtClean="0"/>
              <a:t>конференции </a:t>
            </a:r>
            <a:r>
              <a:rPr lang="ru-RU" dirty="0"/>
              <a:t>школьников </a:t>
            </a:r>
            <a:endParaRPr lang="ru-RU" dirty="0" smtClean="0"/>
          </a:p>
          <a:p>
            <a:r>
              <a:rPr lang="ru-RU" dirty="0" smtClean="0"/>
              <a:t>«</a:t>
            </a:r>
            <a:r>
              <a:rPr lang="ru-RU" dirty="0"/>
              <a:t>Юные дарования </a:t>
            </a:r>
            <a:r>
              <a:rPr lang="en-US" dirty="0"/>
              <a:t>XXI</a:t>
            </a:r>
            <a:r>
              <a:rPr lang="ru-RU" dirty="0"/>
              <a:t> века</a:t>
            </a:r>
            <a:r>
              <a:rPr lang="ru-RU" dirty="0" smtClean="0"/>
              <a:t>»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4143380"/>
            <a:ext cx="82153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-</a:t>
            </a:r>
            <a:r>
              <a:rPr lang="en-US" dirty="0" smtClean="0"/>
              <a:t>I </a:t>
            </a:r>
            <a:r>
              <a:rPr lang="ru-RU" dirty="0" smtClean="0"/>
              <a:t>место в городской предметной </a:t>
            </a:r>
          </a:p>
          <a:p>
            <a:r>
              <a:rPr lang="ru-RU" dirty="0" smtClean="0"/>
              <a:t>олимпиаде по английскому языку и </a:t>
            </a:r>
          </a:p>
          <a:p>
            <a:r>
              <a:rPr lang="ru-RU" dirty="0" smtClean="0"/>
              <a:t>9 призовых мест по следующим </a:t>
            </a:r>
          </a:p>
          <a:p>
            <a:r>
              <a:rPr lang="ru-RU" dirty="0" smtClean="0"/>
              <a:t>предметам: математика, физика, русский язык, литература.</a:t>
            </a:r>
          </a:p>
          <a:p>
            <a:r>
              <a:rPr lang="ru-RU" dirty="0" smtClean="0"/>
              <a:t>-</a:t>
            </a:r>
            <a:r>
              <a:rPr lang="en-US" dirty="0" smtClean="0"/>
              <a:t>II </a:t>
            </a:r>
            <a:r>
              <a:rPr lang="ru-RU" dirty="0" smtClean="0"/>
              <a:t>место в областных соревнованиях по волейболу</a:t>
            </a:r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 l="17554" r="12668"/>
          <a:stretch>
            <a:fillRect/>
          </a:stretch>
        </p:blipFill>
        <p:spPr bwMode="auto">
          <a:xfrm>
            <a:off x="5857884" y="1785926"/>
            <a:ext cx="2581699" cy="345412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1670" y="142852"/>
            <a:ext cx="48855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0" dirty="0" smtClean="0">
                <a:solidFill>
                  <a:schemeClr val="accent6">
                    <a:lumMod val="75000"/>
                  </a:schemeClr>
                </a:solidFill>
              </a:rPr>
              <a:t>2007-2008 учебный год</a:t>
            </a:r>
            <a:endParaRPr lang="ru-RU" sz="36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785794"/>
            <a:ext cx="864396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/>
              <a:t>-</a:t>
            </a:r>
            <a:r>
              <a:rPr lang="en-US" dirty="0" smtClean="0"/>
              <a:t>I </a:t>
            </a:r>
            <a:r>
              <a:rPr lang="ru-RU" dirty="0" smtClean="0"/>
              <a:t>место в городской предметной олимпиаде по русскому языку</a:t>
            </a:r>
          </a:p>
          <a:p>
            <a:endParaRPr lang="ru-RU" dirty="0"/>
          </a:p>
          <a:p>
            <a:r>
              <a:rPr lang="ru-RU" dirty="0" smtClean="0"/>
              <a:t>-</a:t>
            </a:r>
            <a:r>
              <a:rPr lang="en-US" dirty="0" smtClean="0"/>
              <a:t>II </a:t>
            </a:r>
            <a:r>
              <a:rPr lang="ru-RU" dirty="0" smtClean="0"/>
              <a:t>место в окружной предметной олимпиаде </a:t>
            </a:r>
          </a:p>
          <a:p>
            <a:r>
              <a:rPr lang="ru-RU" dirty="0" smtClean="0"/>
              <a:t>по физической культуре</a:t>
            </a:r>
          </a:p>
          <a:p>
            <a:endParaRPr lang="ru-RU" dirty="0" smtClean="0"/>
          </a:p>
          <a:p>
            <a:r>
              <a:rPr lang="ru-RU" dirty="0" smtClean="0"/>
              <a:t>-</a:t>
            </a:r>
            <a:r>
              <a:rPr lang="en-US" dirty="0" smtClean="0"/>
              <a:t>III </a:t>
            </a:r>
            <a:r>
              <a:rPr lang="ru-RU" dirty="0" smtClean="0"/>
              <a:t>место в городской предметной олимпиаде </a:t>
            </a:r>
          </a:p>
          <a:p>
            <a:r>
              <a:rPr lang="ru-RU" dirty="0" smtClean="0"/>
              <a:t>по биологии, русскому и английскому языку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3714752"/>
            <a:ext cx="521494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-</a:t>
            </a:r>
            <a:r>
              <a:rPr lang="en-US" dirty="0" smtClean="0"/>
              <a:t>I </a:t>
            </a:r>
            <a:r>
              <a:rPr lang="ru-RU" dirty="0" smtClean="0"/>
              <a:t>место в областном конкурсе </a:t>
            </a:r>
          </a:p>
          <a:p>
            <a:r>
              <a:rPr lang="ru-RU" dirty="0" smtClean="0"/>
              <a:t>«Я русский бы выучил…»</a:t>
            </a:r>
          </a:p>
          <a:p>
            <a:endParaRPr lang="ru-RU" dirty="0" smtClean="0"/>
          </a:p>
          <a:p>
            <a:r>
              <a:rPr lang="ru-RU" dirty="0" smtClean="0"/>
              <a:t>-</a:t>
            </a:r>
            <a:r>
              <a:rPr lang="en-US" dirty="0" smtClean="0"/>
              <a:t>I </a:t>
            </a:r>
            <a:r>
              <a:rPr lang="ru-RU" dirty="0" smtClean="0"/>
              <a:t>место в областной олимпиаде по технологии  </a:t>
            </a:r>
          </a:p>
          <a:p>
            <a:endParaRPr lang="ru-RU" dirty="0" smtClean="0"/>
          </a:p>
          <a:p>
            <a:r>
              <a:rPr lang="ru-RU" dirty="0" smtClean="0"/>
              <a:t>-</a:t>
            </a:r>
            <a:r>
              <a:rPr lang="en-US" dirty="0" smtClean="0"/>
              <a:t>III </a:t>
            </a:r>
            <a:r>
              <a:rPr lang="ru-RU" dirty="0" smtClean="0"/>
              <a:t>место в городском конкурсе по энергосбережению</a:t>
            </a:r>
            <a:endParaRPr lang="ru-RU" dirty="0"/>
          </a:p>
        </p:txBody>
      </p:sp>
      <p:pic>
        <p:nvPicPr>
          <p:cNvPr id="22531" name="Picture 3" descr="SDC10064"/>
          <p:cNvPicPr>
            <a:picLocks noChangeAspect="1" noChangeArrowheads="1"/>
          </p:cNvPicPr>
          <p:nvPr/>
        </p:nvPicPr>
        <p:blipFill>
          <a:blip r:embed="rId2" cstate="print">
            <a:lum bright="42000" contrast="36000"/>
          </a:blip>
          <a:srcRect/>
          <a:stretch>
            <a:fillRect/>
          </a:stretch>
        </p:blipFill>
        <p:spPr bwMode="auto">
          <a:xfrm>
            <a:off x="5857884" y="3857628"/>
            <a:ext cx="3094039" cy="275431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28794" y="285728"/>
            <a:ext cx="54292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0" dirty="0" smtClean="0">
                <a:solidFill>
                  <a:schemeClr val="accent6">
                    <a:lumMod val="75000"/>
                  </a:schemeClr>
                </a:solidFill>
              </a:rPr>
              <a:t>2006-2007 учебный год</a:t>
            </a:r>
            <a:endParaRPr lang="ru-RU" sz="3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42910" y="714356"/>
            <a:ext cx="850109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-</a:t>
            </a:r>
            <a:r>
              <a:rPr lang="en-US" dirty="0" smtClean="0"/>
              <a:t>I</a:t>
            </a:r>
            <a:r>
              <a:rPr lang="ru-RU" dirty="0" smtClean="0"/>
              <a:t> место в окружной предметной олимпиаде по технологии </a:t>
            </a:r>
          </a:p>
          <a:p>
            <a:r>
              <a:rPr lang="ru-RU" dirty="0" smtClean="0"/>
              <a:t>(9-11 класс)</a:t>
            </a:r>
          </a:p>
          <a:p>
            <a:r>
              <a:rPr lang="ru-RU" dirty="0" smtClean="0"/>
              <a:t>-</a:t>
            </a:r>
            <a:r>
              <a:rPr lang="en-US" dirty="0" smtClean="0"/>
              <a:t>II</a:t>
            </a:r>
            <a:r>
              <a:rPr lang="ru-RU" dirty="0" smtClean="0"/>
              <a:t> место в предметной олимпиаде по литературе</a:t>
            </a:r>
          </a:p>
          <a:p>
            <a:r>
              <a:rPr lang="ru-RU" dirty="0" smtClean="0"/>
              <a:t>-</a:t>
            </a:r>
            <a:r>
              <a:rPr lang="en-US" dirty="0" smtClean="0"/>
              <a:t>III </a:t>
            </a:r>
            <a:r>
              <a:rPr lang="ru-RU" dirty="0" smtClean="0"/>
              <a:t>место в городском конкурсе компьютерных видеоклипов</a:t>
            </a:r>
            <a:endParaRPr lang="ru-RU" dirty="0"/>
          </a:p>
          <a:p>
            <a:r>
              <a:rPr lang="ru-RU" dirty="0" smtClean="0"/>
              <a:t>-</a:t>
            </a:r>
            <a:r>
              <a:rPr lang="ru-RU" dirty="0" err="1" smtClean="0"/>
              <a:t>Катышкова</a:t>
            </a:r>
            <a:r>
              <a:rPr lang="ru-RU" dirty="0" smtClean="0"/>
              <a:t> О.Н., учитель русского языка и литературы, лауреат окружного конкурса «Учитель года».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00232" y="2928934"/>
            <a:ext cx="45070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0" dirty="0" smtClean="0">
                <a:solidFill>
                  <a:schemeClr val="accent6">
                    <a:lumMod val="75000"/>
                  </a:schemeClr>
                </a:solidFill>
              </a:rPr>
              <a:t>2005-2006 учебный год</a:t>
            </a:r>
            <a:endParaRPr lang="ru-RU" sz="32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71472" y="3429000"/>
            <a:ext cx="85725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-</a:t>
            </a:r>
            <a:r>
              <a:rPr lang="en-US" dirty="0" smtClean="0"/>
              <a:t>I</a:t>
            </a:r>
            <a:r>
              <a:rPr lang="ru-RU" dirty="0" smtClean="0"/>
              <a:t> место в областной предметной олимпиаде </a:t>
            </a:r>
          </a:p>
          <a:p>
            <a:r>
              <a:rPr lang="ru-RU" dirty="0" smtClean="0"/>
              <a:t>по технологии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571472" y="3786190"/>
            <a:ext cx="592935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dirty="0" smtClean="0"/>
              <a:t>-</a:t>
            </a:r>
            <a:r>
              <a:rPr lang="en-US" dirty="0" smtClean="0"/>
              <a:t>III </a:t>
            </a:r>
            <a:r>
              <a:rPr lang="ru-RU" dirty="0" smtClean="0"/>
              <a:t>место во Всероссийской предметной олимпиаде по технологии</a:t>
            </a:r>
          </a:p>
          <a:p>
            <a:r>
              <a:rPr lang="ru-RU" dirty="0" smtClean="0"/>
              <a:t>-Василевская Ю.В., учитель технологии, стала победителем в конкурсе лучших учителей ОУ Самарской области в рамках национального проекта «Образование</a:t>
            </a:r>
          </a:p>
          <a:p>
            <a:endParaRPr lang="ru-RU" dirty="0" smtClean="0"/>
          </a:p>
          <a:p>
            <a:endParaRPr lang="ru-RU" dirty="0" smtClean="0"/>
          </a:p>
        </p:txBody>
      </p:sp>
      <p:pic>
        <p:nvPicPr>
          <p:cNvPr id="29697" name="Picture 1" descr="img117"/>
          <p:cNvPicPr>
            <a:picLocks noChangeAspect="1" noChangeArrowheads="1"/>
          </p:cNvPicPr>
          <p:nvPr/>
        </p:nvPicPr>
        <p:blipFill>
          <a:blip r:embed="rId2" cstate="print"/>
          <a:srcRect t="32751" r="48413" b="38678"/>
          <a:stretch>
            <a:fillRect/>
          </a:stretch>
        </p:blipFill>
        <p:spPr bwMode="auto">
          <a:xfrm>
            <a:off x="6143636" y="4000504"/>
            <a:ext cx="2786050" cy="2516191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71736" y="285728"/>
            <a:ext cx="43577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</a:rPr>
              <a:t>2004-2005 учебный год</a:t>
            </a:r>
            <a:endParaRPr lang="ru-RU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42910" y="928670"/>
            <a:ext cx="807249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-</a:t>
            </a:r>
            <a:r>
              <a:rPr lang="ru-RU" sz="2000" dirty="0" smtClean="0"/>
              <a:t>Предметная олимпиада учащихся 9-11 классов на областном и окружном уровнях-</a:t>
            </a:r>
            <a:r>
              <a:rPr lang="en-US" sz="2000" dirty="0" smtClean="0"/>
              <a:t> I</a:t>
            </a:r>
            <a:r>
              <a:rPr lang="ru-RU" sz="2000" dirty="0" smtClean="0"/>
              <a:t> место, на Всероссийском уровне- </a:t>
            </a:r>
            <a:r>
              <a:rPr lang="en-US" sz="2000" dirty="0" smtClean="0"/>
              <a:t>III</a:t>
            </a:r>
            <a:r>
              <a:rPr lang="ru-RU" sz="2000" dirty="0" smtClean="0"/>
              <a:t> место </a:t>
            </a:r>
          </a:p>
          <a:p>
            <a:r>
              <a:rPr lang="ru-RU" sz="2000" dirty="0" smtClean="0"/>
              <a:t>-Научно-практическая конференция учащихся</a:t>
            </a:r>
          </a:p>
          <a:p>
            <a:r>
              <a:rPr lang="ru-RU" sz="2000" dirty="0" smtClean="0"/>
              <a:t>«Юные дарования </a:t>
            </a:r>
            <a:r>
              <a:rPr lang="en-US" sz="2000" dirty="0" smtClean="0"/>
              <a:t>XXI</a:t>
            </a:r>
            <a:r>
              <a:rPr lang="ru-RU" sz="2000" dirty="0" smtClean="0"/>
              <a:t>» - </a:t>
            </a:r>
            <a:r>
              <a:rPr lang="en-US" sz="2000" dirty="0" smtClean="0"/>
              <a:t>III</a:t>
            </a:r>
            <a:r>
              <a:rPr lang="ru-RU" sz="2000" dirty="0" smtClean="0"/>
              <a:t> место </a:t>
            </a:r>
          </a:p>
          <a:p>
            <a:pPr>
              <a:buFontTx/>
              <a:buChar char="-"/>
            </a:pPr>
            <a:r>
              <a:rPr lang="en-US" sz="2000" dirty="0" smtClean="0"/>
              <a:t>I</a:t>
            </a:r>
            <a:r>
              <a:rPr lang="ru-RU" sz="2000" dirty="0" smtClean="0"/>
              <a:t> место среди школ г.Новокуйбышевска по итогам подготовки школы к новому учебному году</a:t>
            </a:r>
          </a:p>
          <a:p>
            <a:pPr>
              <a:buFontTx/>
              <a:buChar char="-"/>
            </a:pPr>
            <a:r>
              <a:rPr lang="en-US" sz="2000" dirty="0" smtClean="0"/>
              <a:t>III</a:t>
            </a:r>
            <a:r>
              <a:rPr lang="ru-RU" sz="2000" dirty="0" smtClean="0"/>
              <a:t> место среди школ города по итогам проведения летней оздоровительной кампании</a:t>
            </a:r>
            <a:endParaRPr lang="ru-RU" sz="2000" dirty="0"/>
          </a:p>
        </p:txBody>
      </p:sp>
      <p:pic>
        <p:nvPicPr>
          <p:cNvPr id="1026" name="Picture 2" descr="img118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 l="17776" t="14525" r="26944"/>
          <a:stretch>
            <a:fillRect/>
          </a:stretch>
        </p:blipFill>
        <p:spPr bwMode="auto">
          <a:xfrm>
            <a:off x="6215074" y="3714752"/>
            <a:ext cx="2643206" cy="268583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28" name="Picture 4" descr="img119"/>
          <p:cNvPicPr>
            <a:picLocks noChangeAspect="1" noChangeArrowheads="1"/>
          </p:cNvPicPr>
          <p:nvPr/>
        </p:nvPicPr>
        <p:blipFill>
          <a:blip r:embed="rId3" cstate="print"/>
          <a:srcRect l="17313" t="7936" r="24159"/>
          <a:stretch>
            <a:fillRect/>
          </a:stretch>
        </p:blipFill>
        <p:spPr bwMode="auto">
          <a:xfrm>
            <a:off x="785786" y="3714752"/>
            <a:ext cx="2643206" cy="257176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428992" y="3714752"/>
            <a:ext cx="285392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/>
              <a:t>Губернатор Самарской </a:t>
            </a:r>
          </a:p>
          <a:p>
            <a:r>
              <a:rPr lang="ru-RU" sz="1800" dirty="0" smtClean="0"/>
              <a:t>области К.А.Титов</a:t>
            </a:r>
          </a:p>
          <a:p>
            <a:r>
              <a:rPr lang="ru-RU" sz="1800" dirty="0" smtClean="0"/>
              <a:t> поздравляет победителя </a:t>
            </a:r>
          </a:p>
          <a:p>
            <a:r>
              <a:rPr lang="ru-RU" sz="1800" dirty="0" smtClean="0"/>
              <a:t>Всероссийской олимпиады</a:t>
            </a:r>
          </a:p>
          <a:p>
            <a:r>
              <a:rPr lang="ru-RU" sz="1800" dirty="0" smtClean="0"/>
              <a:t> по технологии ученицу</a:t>
            </a:r>
          </a:p>
          <a:p>
            <a:r>
              <a:rPr lang="ru-RU" sz="1800" dirty="0" smtClean="0"/>
              <a:t>школы №4 </a:t>
            </a:r>
            <a:r>
              <a:rPr lang="ru-RU" sz="1800" dirty="0" err="1" smtClean="0"/>
              <a:t>Швецову</a:t>
            </a:r>
            <a:r>
              <a:rPr lang="ru-RU" sz="1800" dirty="0" smtClean="0"/>
              <a:t> Ю. и</a:t>
            </a:r>
          </a:p>
          <a:p>
            <a:r>
              <a:rPr lang="ru-RU" sz="1800" dirty="0" smtClean="0"/>
              <a:t>приветствует юные</a:t>
            </a:r>
          </a:p>
          <a:p>
            <a:r>
              <a:rPr lang="ru-RU" sz="1800" dirty="0" smtClean="0"/>
              <a:t> дарования Самарской</a:t>
            </a:r>
          </a:p>
          <a:p>
            <a:r>
              <a:rPr lang="ru-RU" sz="1800" dirty="0" smtClean="0"/>
              <a:t> области</a:t>
            </a: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642910" y="214290"/>
            <a:ext cx="85010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Ты помнишь как всё начиналось…</a:t>
            </a:r>
            <a:endParaRPr lang="ru-RU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/>
          <a:srcRect l="7845" t="6021" r="13315" b="9975"/>
          <a:stretch>
            <a:fillRect/>
          </a:stretch>
        </p:blipFill>
        <p:spPr bwMode="auto">
          <a:xfrm>
            <a:off x="642910" y="928671"/>
            <a:ext cx="2786082" cy="214314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1509" name="Picture 5" descr="SDC10064"/>
          <p:cNvPicPr>
            <a:picLocks noChangeAspect="1" noChangeArrowheads="1"/>
          </p:cNvPicPr>
          <p:nvPr/>
        </p:nvPicPr>
        <p:blipFill>
          <a:blip r:embed="rId3" cstate="print">
            <a:lum bright="24000" contrast="30000"/>
          </a:blip>
          <a:srcRect l="14249" t="13580" r="12929" b="10342"/>
          <a:stretch>
            <a:fillRect/>
          </a:stretch>
        </p:blipFill>
        <p:spPr bwMode="auto">
          <a:xfrm>
            <a:off x="3571868" y="1285860"/>
            <a:ext cx="2571768" cy="2071701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1510" name="Picture 6" descr="img036"/>
          <p:cNvPicPr>
            <a:picLocks noChangeAspect="1" noChangeArrowheads="1"/>
          </p:cNvPicPr>
          <p:nvPr/>
        </p:nvPicPr>
        <p:blipFill>
          <a:blip r:embed="rId4" cstate="print">
            <a:lum bright="24000" contrast="30000"/>
          </a:blip>
          <a:srcRect/>
          <a:stretch>
            <a:fillRect/>
          </a:stretch>
        </p:blipFill>
        <p:spPr bwMode="auto">
          <a:xfrm>
            <a:off x="6357950" y="1571612"/>
            <a:ext cx="2571769" cy="207170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7" name="Прямоугольник 16"/>
          <p:cNvSpPr/>
          <p:nvPr/>
        </p:nvSpPr>
        <p:spPr>
          <a:xfrm>
            <a:off x="2000232" y="3643314"/>
            <a:ext cx="557216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МОУ СОШ № 4 была основана в 1997 году,</a:t>
            </a:r>
            <a:r>
              <a:rPr lang="ru-RU" sz="2000" dirty="0" smtClean="0"/>
              <a:t> получив литер школы просуществовавшей много лет на 105 км. Различные школьные реликвии (фотографии, альбомы, тетради, грамоты) были переданы в комнату Боевой славы. Сегодняшние учащиеся с большим удовольствием встречаются с бывшими выпускниками, организуют совместные мероприятия, поддерживают сложившиеся традиции</a:t>
            </a:r>
            <a:r>
              <a:rPr lang="ru-RU" dirty="0" smtClean="0"/>
              <a:t>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765175"/>
            <a:ext cx="7888287" cy="1163638"/>
          </a:xfrm>
        </p:spPr>
        <p:txBody>
          <a:bodyPr/>
          <a:lstStyle/>
          <a:p>
            <a:r>
              <a:rPr lang="ru-RU" sz="2000" smtClean="0"/>
              <a:t/>
            </a:r>
            <a:br>
              <a:rPr lang="ru-RU" sz="2000" smtClean="0"/>
            </a:br>
            <a:r>
              <a:rPr lang="ru-RU" sz="2000" smtClean="0"/>
              <a:t/>
            </a:r>
            <a:br>
              <a:rPr lang="ru-RU" sz="2000" smtClean="0"/>
            </a:br>
            <a:r>
              <a:rPr lang="ru-RU" sz="1800" b="1" smtClean="0">
                <a:solidFill>
                  <a:srgbClr val="22228B"/>
                </a:solidFill>
              </a:rPr>
              <a:t>Государственное бюджетное общеобразовательное учреждение </a:t>
            </a:r>
            <a:br>
              <a:rPr lang="ru-RU" sz="1800" b="1" smtClean="0">
                <a:solidFill>
                  <a:srgbClr val="22228B"/>
                </a:solidFill>
              </a:rPr>
            </a:br>
            <a:r>
              <a:rPr lang="ru-RU" sz="1800" b="1" smtClean="0">
                <a:solidFill>
                  <a:srgbClr val="22228B"/>
                </a:solidFill>
              </a:rPr>
              <a:t>Самарской области  основная общеобразовательная школа № 4</a:t>
            </a:r>
            <a:br>
              <a:rPr lang="ru-RU" sz="1800" b="1" smtClean="0">
                <a:solidFill>
                  <a:srgbClr val="22228B"/>
                </a:solidFill>
              </a:rPr>
            </a:br>
            <a:r>
              <a:rPr lang="ru-RU" sz="1800" b="1" smtClean="0">
                <a:solidFill>
                  <a:srgbClr val="22228B"/>
                </a:solidFill>
              </a:rPr>
              <a:t>города Новокуйбышевска городского округа Новокуйбышевск Самарской области ( ГБОУ ООШ №4 г.Новокуйбышевска)</a:t>
            </a:r>
            <a:r>
              <a:rPr lang="ru-RU" sz="2000" b="1" smtClean="0"/>
              <a:t> </a:t>
            </a:r>
            <a:r>
              <a:rPr lang="ru-RU" sz="2000" smtClean="0"/>
              <a:t/>
            </a:r>
            <a:br>
              <a:rPr lang="ru-RU" sz="2000" smtClean="0"/>
            </a:br>
            <a:r>
              <a:rPr lang="ru-RU" sz="2000" b="1" smtClean="0"/>
              <a:t> </a:t>
            </a:r>
            <a:r>
              <a:rPr lang="ru-RU" sz="2000" smtClean="0"/>
              <a:t/>
            </a:r>
            <a:br>
              <a:rPr lang="ru-RU" sz="2000" smtClean="0"/>
            </a:br>
            <a:r>
              <a:rPr lang="ru-RU" smtClean="0"/>
              <a:t/>
            </a:r>
            <a:br>
              <a:rPr lang="ru-RU" smtClean="0"/>
            </a:br>
            <a:endParaRPr lang="ru-RU" smtClean="0"/>
          </a:p>
        </p:txBody>
      </p:sp>
      <p:sp>
        <p:nvSpPr>
          <p:cNvPr id="3076" name="Прямоугольник 11"/>
          <p:cNvSpPr>
            <a:spLocks noChangeArrowheads="1"/>
          </p:cNvSpPr>
          <p:nvPr/>
        </p:nvSpPr>
        <p:spPr bwMode="auto">
          <a:xfrm>
            <a:off x="500063" y="4919663"/>
            <a:ext cx="314325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rgbClr val="000000"/>
                </a:solidFill>
              </a:rPr>
              <a:t>Директор  Борисова Ольга </a:t>
            </a:r>
          </a:p>
          <a:p>
            <a:r>
              <a:rPr lang="ru-RU" sz="1200" b="1">
                <a:solidFill>
                  <a:srgbClr val="000000"/>
                </a:solidFill>
              </a:rPr>
              <a:t>Владимировна, руководитель высшей категории, награждена Почетной грамотой Министерства образования РФ, нагрудным знаком «Почётный работник общего образования Российской Федерации», депутат Думы городского округа Новокуйбышевск.</a:t>
            </a:r>
          </a:p>
          <a:p>
            <a:r>
              <a:rPr lang="ru-RU" sz="1200" b="1">
                <a:solidFill>
                  <a:srgbClr val="000000"/>
                </a:solidFill>
              </a:rPr>
              <a:t>Возглавляет учреждение с 2003 года.</a:t>
            </a:r>
          </a:p>
        </p:txBody>
      </p:sp>
      <p:pic>
        <p:nvPicPr>
          <p:cNvPr id="3077" name="Picture 2" descr="img120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 l="34312" t="19110" r="29039" b="12294"/>
          <a:stretch>
            <a:fillRect/>
          </a:stretch>
        </p:blipFill>
        <p:spPr bwMode="auto">
          <a:xfrm>
            <a:off x="3492500" y="1844675"/>
            <a:ext cx="2417763" cy="30845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3078" name="Прямоугольник 5"/>
          <p:cNvSpPr>
            <a:spLocks noChangeArrowheads="1"/>
          </p:cNvSpPr>
          <p:nvPr/>
        </p:nvSpPr>
        <p:spPr bwMode="auto">
          <a:xfrm>
            <a:off x="3429000" y="5000625"/>
            <a:ext cx="2714625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/>
              <a:t>Аникина Наталья Витальевна возглавляла школу с 2000 по 2003 г.</a:t>
            </a:r>
            <a:endParaRPr lang="en-US" sz="1200" b="1"/>
          </a:p>
          <a:p>
            <a:r>
              <a:rPr lang="ru-RU" sz="1200" b="1"/>
              <a:t> Награждена нагрудным знаком «Почётный работник обшего образования Российской Федерации». В настоящее время является начальником отдела организации образовательных ресурсов ПУМОНСО.</a:t>
            </a:r>
          </a:p>
        </p:txBody>
      </p:sp>
      <p:pic>
        <p:nvPicPr>
          <p:cNvPr id="3079" name="Picture 2" descr="шшалаев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 l="40428" t="30147" r="22649"/>
          <a:stretch>
            <a:fillRect/>
          </a:stretch>
        </p:blipFill>
        <p:spPr bwMode="auto">
          <a:xfrm>
            <a:off x="6227763" y="2060575"/>
            <a:ext cx="2595562" cy="32877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3080" name="Прямоугольник 7"/>
          <p:cNvSpPr>
            <a:spLocks noChangeArrowheads="1"/>
          </p:cNvSpPr>
          <p:nvPr/>
        </p:nvSpPr>
        <p:spPr bwMode="auto">
          <a:xfrm>
            <a:off x="6429375" y="5473700"/>
            <a:ext cx="4572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/>
              <a:t>Первый директор школы </a:t>
            </a:r>
          </a:p>
          <a:p>
            <a:r>
              <a:rPr lang="ru-RU" sz="1200" b="1"/>
              <a:t>Шалаев Андрей Аркадьевич.</a:t>
            </a:r>
          </a:p>
          <a:p>
            <a:r>
              <a:rPr lang="ru-RU" sz="1200" b="1"/>
              <a:t>В настоящее время является</a:t>
            </a:r>
          </a:p>
          <a:p>
            <a:r>
              <a:rPr lang="ru-RU" sz="1200" b="1"/>
              <a:t> руководителем ООО «Монополия»</a:t>
            </a:r>
          </a:p>
        </p:txBody>
      </p:sp>
      <p:pic>
        <p:nvPicPr>
          <p:cNvPr id="2050" name="Picture 2" descr="S5005882"/>
          <p:cNvPicPr>
            <a:picLocks noChangeAspect="1" noChangeArrowheads="1"/>
          </p:cNvPicPr>
          <p:nvPr/>
        </p:nvPicPr>
        <p:blipFill>
          <a:blip r:embed="rId4" cstate="print">
            <a:lum bright="12000" contrast="6000"/>
          </a:blip>
          <a:srcRect l="26192" t="14815" r="29364"/>
          <a:stretch>
            <a:fillRect/>
          </a:stretch>
        </p:blipFill>
        <p:spPr bwMode="auto">
          <a:xfrm>
            <a:off x="714348" y="1500174"/>
            <a:ext cx="2332040" cy="335315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24" y="1071546"/>
            <a:ext cx="7858180" cy="857256"/>
          </a:xfrm>
        </p:spPr>
        <p:txBody>
          <a:bodyPr/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Государственное бюджетное общеобразовательное учреждение </a:t>
            </a:r>
            <a:b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Самарской области  основная общеобразовательная школа № 4</a:t>
            </a:r>
            <a:b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города Новокуйбышевска городского округа Новокуйбышевск Самарской области ( ГБОУ ООШ №4 )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/>
              <a:t> 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/>
              <a:t> 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076" name="Picture 4" descr="C:\Documents and Settings\Admin\Рабочий стол\сдиска с\ФОТО\Педагоги\Борисова ОВ\SWScan0016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2" y="2143116"/>
            <a:ext cx="2604394" cy="3937009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1000100" y="2428868"/>
            <a:ext cx="478634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</a:rPr>
              <a:t>Директор </a:t>
            </a:r>
            <a:r>
              <a:rPr lang="ru-RU" sz="2000" b="1" dirty="0" smtClean="0">
                <a:solidFill>
                  <a:srgbClr val="000000"/>
                </a:solidFill>
              </a:rPr>
              <a:t> </a:t>
            </a:r>
            <a:r>
              <a:rPr lang="ru-RU" sz="2000" b="1" dirty="0">
                <a:solidFill>
                  <a:srgbClr val="000000"/>
                </a:solidFill>
              </a:rPr>
              <a:t>Борисова Ольга Владимировна, высшее педагогическое образование, руководитель высшей категории, награждена Почетной грамотой Министерства образования РФ, нагрудным знаком «Почётный работник общего образования Российской Федерации», депутат Думы городского округа Новокуйбышевск.</a:t>
            </a:r>
          </a:p>
          <a:p>
            <a:r>
              <a:rPr lang="ru-RU" sz="2000" b="1" dirty="0">
                <a:solidFill>
                  <a:srgbClr val="000000"/>
                </a:solidFill>
              </a:rPr>
              <a:t>Возглавляет учреждение с 2003 года.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00430" y="500042"/>
            <a:ext cx="321471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Аникина Наталья Витальевна возглавляла школу с 2000 по 2003 г.</a:t>
            </a:r>
            <a:endParaRPr lang="en-US" sz="2000" dirty="0" smtClean="0"/>
          </a:p>
          <a:p>
            <a:r>
              <a:rPr lang="ru-RU" sz="2000" dirty="0" smtClean="0"/>
              <a:t> С её приходом в школе многое изменилось.</a:t>
            </a:r>
            <a:r>
              <a:rPr lang="en-US" sz="2000" dirty="0" smtClean="0"/>
              <a:t> </a:t>
            </a:r>
            <a:r>
              <a:rPr lang="ru-RU" sz="2000" dirty="0" smtClean="0"/>
              <a:t>Занятия стали проводиться по триместровой системе обучения, которая пришлась по душе и детям, и родителям, </a:t>
            </a:r>
          </a:p>
          <a:p>
            <a:r>
              <a:rPr lang="ru-RU" sz="2000" dirty="0" smtClean="0"/>
              <a:t>и педагогам. Чередование учёбы и каникул через</a:t>
            </a:r>
          </a:p>
          <a:p>
            <a:r>
              <a:rPr lang="ru-RU" sz="2000" dirty="0" smtClean="0"/>
              <a:t> каждые 5-6 недель помогало учащимся избегать лишнего</a:t>
            </a:r>
            <a:r>
              <a:rPr lang="en-US" sz="2000" dirty="0" smtClean="0"/>
              <a:t> </a:t>
            </a:r>
            <a:r>
              <a:rPr lang="ru-RU" sz="2000" dirty="0" smtClean="0"/>
              <a:t>стресса.  В 20</a:t>
            </a:r>
            <a:r>
              <a:rPr lang="en-US" sz="2000" dirty="0" smtClean="0"/>
              <a:t>09</a:t>
            </a:r>
            <a:r>
              <a:rPr lang="ru-RU" sz="2000" dirty="0" smtClean="0"/>
              <a:t> году все школы города перешли на данную систему обучения.</a:t>
            </a:r>
            <a:endParaRPr lang="ru-RU" sz="2000" dirty="0"/>
          </a:p>
        </p:txBody>
      </p:sp>
      <p:pic>
        <p:nvPicPr>
          <p:cNvPr id="1026" name="Picture 2" descr="img120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 l="34312" t="19110" r="29039" b="12294"/>
          <a:stretch>
            <a:fillRect/>
          </a:stretch>
        </p:blipFill>
        <p:spPr bwMode="auto">
          <a:xfrm>
            <a:off x="785786" y="357166"/>
            <a:ext cx="2571768" cy="35719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051" name="Picture 3" descr="Изображение 008"/>
          <p:cNvPicPr>
            <a:picLocks noChangeAspect="1" noChangeArrowheads="1"/>
          </p:cNvPicPr>
          <p:nvPr/>
        </p:nvPicPr>
        <p:blipFill>
          <a:blip r:embed="rId3" cstate="print"/>
          <a:srcRect l="39392" r="34465" b="35828"/>
          <a:stretch>
            <a:fillRect/>
          </a:stretch>
        </p:blipFill>
        <p:spPr bwMode="auto">
          <a:xfrm>
            <a:off x="6786578" y="2714620"/>
            <a:ext cx="2210184" cy="392906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шшалаев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 l="40428" t="30147" r="22649"/>
          <a:stretch>
            <a:fillRect/>
          </a:stretch>
        </p:blipFill>
        <p:spPr bwMode="auto">
          <a:xfrm>
            <a:off x="714348" y="714356"/>
            <a:ext cx="2809874" cy="385765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71472" y="4643446"/>
            <a:ext cx="339330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/>
              <a:t>Первый директор школы </a:t>
            </a:r>
          </a:p>
          <a:p>
            <a:r>
              <a:rPr lang="ru-RU" sz="1800" dirty="0" err="1" smtClean="0"/>
              <a:t>Шалаев</a:t>
            </a:r>
            <a:r>
              <a:rPr lang="ru-RU" sz="1800" dirty="0" smtClean="0"/>
              <a:t> Андрей Аркадьевич.</a:t>
            </a:r>
          </a:p>
          <a:p>
            <a:r>
              <a:rPr lang="ru-RU" sz="1800" dirty="0" smtClean="0"/>
              <a:t>Под его руководством педагоги </a:t>
            </a:r>
          </a:p>
          <a:p>
            <a:r>
              <a:rPr lang="ru-RU" sz="1800" dirty="0" smtClean="0"/>
              <a:t>большое внимание уделяли </a:t>
            </a:r>
          </a:p>
          <a:p>
            <a:r>
              <a:rPr lang="ru-RU" sz="1800" dirty="0" smtClean="0"/>
              <a:t>воспитательной работе: </a:t>
            </a:r>
          </a:p>
          <a:p>
            <a:r>
              <a:rPr lang="ru-RU" sz="1800" dirty="0" smtClean="0"/>
              <a:t>у каждого детского коллектива </a:t>
            </a:r>
          </a:p>
          <a:p>
            <a:r>
              <a:rPr lang="ru-RU" sz="1800" dirty="0" smtClean="0"/>
              <a:t>был свой классный воспитатель.</a:t>
            </a:r>
            <a:endParaRPr lang="ru-RU" sz="1800" dirty="0"/>
          </a:p>
        </p:txBody>
      </p:sp>
      <p:pic>
        <p:nvPicPr>
          <p:cNvPr id="25604" name="Picture 4" descr="открытие Нефёд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1071546"/>
            <a:ext cx="3880211" cy="307183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7" name="Picture 16" descr="открытие школы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6" y="3429000"/>
            <a:ext cx="2143140" cy="323089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071934" y="285728"/>
            <a:ext cx="55721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Линейка , посвящённая 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открытию новой школы.</a:t>
            </a:r>
            <a:endParaRPr lang="ru-RU" sz="2000" dirty="0" smtClean="0"/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7620" y="4214818"/>
            <a:ext cx="30718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Минуло 15 лет , как глава города Новокуйбышевска, ныне вице-губернатор Самарской области Нефёдов Александр Петрович, перерезав красную ленточку, открыл двери  школы№4 для 780 учащихся 77 квартала.</a:t>
            </a: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285728"/>
            <a:ext cx="85010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Первый коллектив школы №4,1989 год- 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кузница педагогических кадров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6628" name="Picture 4" descr="1 коллектив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 l="2055" r="5695"/>
          <a:stretch>
            <a:fillRect/>
          </a:stretch>
        </p:blipFill>
        <p:spPr bwMode="auto">
          <a:xfrm>
            <a:off x="928662" y="966587"/>
            <a:ext cx="7429552" cy="568641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66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76672"/>
            <a:ext cx="806489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/>
              <a:t>Есть светлый Дом в чудесном мире этом,</a:t>
            </a:r>
          </a:p>
          <a:p>
            <a:r>
              <a:rPr lang="ru-RU" sz="4400" b="1" i="1" dirty="0" smtClean="0"/>
              <a:t>и создаётся наше будущее в нём.</a:t>
            </a:r>
          </a:p>
          <a:p>
            <a:endParaRPr lang="ru-RU" sz="4400" b="1" i="1" dirty="0" smtClean="0"/>
          </a:p>
          <a:p>
            <a:r>
              <a:rPr lang="ru-RU" sz="4400" b="1" i="1" dirty="0" smtClean="0"/>
              <a:t>То наша школа- школа №4</a:t>
            </a:r>
          </a:p>
          <a:p>
            <a:endParaRPr lang="ru-RU" sz="4400" b="1" i="1" dirty="0" smtClean="0"/>
          </a:p>
          <a:p>
            <a:r>
              <a:rPr lang="ru-RU" sz="4400" b="1" i="1" dirty="0" smtClean="0"/>
              <a:t>И нам она дороже с каждым днём.</a:t>
            </a:r>
            <a:endParaRPr lang="ru-RU" sz="4400" b="1" i="1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0232" y="2571744"/>
            <a:ext cx="50006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chemeClr val="accent6">
                    <a:lumMod val="75000"/>
                  </a:schemeClr>
                </a:solidFill>
              </a:rPr>
              <a:t>Юридический адрес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:   446208, РОССИЙСКАЯ ФЕДЕРАЦИЯ,</a:t>
            </a:r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Самарская область</a:t>
            </a:r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г. Новокуйбышевск,</a:t>
            </a:r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ул. Миронова, д. 32</a:t>
            </a:r>
            <a:endParaRPr lang="ru-RU" b="1" u="sng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b="1" u="sng" dirty="0" smtClean="0">
                <a:solidFill>
                  <a:schemeClr val="accent6">
                    <a:lumMod val="75000"/>
                  </a:schemeClr>
                </a:solidFill>
              </a:rPr>
              <a:t>Телефон/факс: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 (8235) 2-15-25</a:t>
            </a:r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                                    2-10-25</a:t>
            </a:r>
            <a:endParaRPr lang="en-US" b="1" u="sng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b="1" u="sng" dirty="0" smtClean="0">
                <a:solidFill>
                  <a:schemeClr val="accent6">
                    <a:lumMod val="75000"/>
                  </a:schemeClr>
                </a:solidFill>
              </a:rPr>
              <a:t>E-mail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mousoh4@mail.ru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7224" y="285728"/>
            <a:ext cx="78581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 smtClean="0">
                <a:ln w="11430"/>
                <a:gradFill>
                  <a:gsLst>
                    <a:gs pos="0">
                      <a:srgbClr val="3333CC">
                        <a:tint val="70000"/>
                        <a:satMod val="245000"/>
                      </a:srgbClr>
                    </a:gs>
                    <a:gs pos="75000">
                      <a:srgbClr val="3333CC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CC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Благодарим за внимание</a:t>
            </a:r>
            <a:endParaRPr lang="ru-RU" sz="5400" b="1" dirty="0">
              <a:ln w="11430"/>
              <a:gradFill>
                <a:gsLst>
                  <a:gs pos="0">
                    <a:srgbClr val="3333CC">
                      <a:tint val="70000"/>
                      <a:satMod val="245000"/>
                    </a:srgbClr>
                  </a:gs>
                  <a:gs pos="75000">
                    <a:srgbClr val="3333CC">
                      <a:tint val="90000"/>
                      <a:shade val="60000"/>
                      <a:satMod val="240000"/>
                    </a:srgbClr>
                  </a:gs>
                  <a:gs pos="100000">
                    <a:srgbClr val="3333CC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14290"/>
            <a:ext cx="7772400" cy="1285884"/>
          </a:xfrm>
        </p:spPr>
        <p:txBody>
          <a:bodyPr/>
          <a:lstStyle/>
          <a:p>
            <a:r>
              <a:rPr lang="ru-RU" b="1" i="0" dirty="0" smtClean="0">
                <a:solidFill>
                  <a:schemeClr val="accent6">
                    <a:lumMod val="75000"/>
                  </a:schemeClr>
                </a:solidFill>
              </a:rPr>
              <a:t>2011-2012 учебный год</a:t>
            </a:r>
            <a:endParaRPr lang="ru-RU" b="1" i="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145" name="Picture 1" descr="S5005871"/>
          <p:cNvPicPr>
            <a:picLocks noChangeAspect="1" noChangeArrowheads="1"/>
          </p:cNvPicPr>
          <p:nvPr/>
        </p:nvPicPr>
        <p:blipFill>
          <a:blip r:embed="rId2" cstate="print">
            <a:lum bright="24000" contrast="12000"/>
          </a:blip>
          <a:srcRect l="26190" t="11588" r="25397"/>
          <a:stretch>
            <a:fillRect/>
          </a:stretch>
        </p:blipFill>
        <p:spPr bwMode="auto">
          <a:xfrm>
            <a:off x="714348" y="1500174"/>
            <a:ext cx="2504029" cy="342902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6146" name="Picture 2" descr="S5005865"/>
          <p:cNvPicPr>
            <a:picLocks noChangeAspect="1" noChangeArrowheads="1"/>
          </p:cNvPicPr>
          <p:nvPr/>
        </p:nvPicPr>
        <p:blipFill>
          <a:blip r:embed="rId3" cstate="print">
            <a:lum bright="18000" contrast="12000"/>
          </a:blip>
          <a:srcRect l="49207" t="17937" r="15872" b="12222"/>
          <a:stretch>
            <a:fillRect/>
          </a:stretch>
        </p:blipFill>
        <p:spPr bwMode="auto">
          <a:xfrm>
            <a:off x="6429388" y="1428736"/>
            <a:ext cx="2428892" cy="364169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3286116" y="1500174"/>
            <a:ext cx="285752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 соответствии с постановлением Правительства Самарской области от 12.10.2011 № 576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dirty="0" smtClean="0">
                <a:solidFill>
                  <a:srgbClr val="000000"/>
                </a:solidFill>
              </a:rPr>
              <a:t>с 1 декабря 2011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года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dirty="0" smtClean="0">
                <a:solidFill>
                  <a:srgbClr val="000000"/>
                </a:solidFill>
              </a:rPr>
              <a:t>создано ГБОУ ООШ №4, путём присоединения к школе двух детских садов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dirty="0" smtClean="0">
                <a:solidFill>
                  <a:srgbClr val="000000"/>
                </a:solidFill>
              </a:rPr>
              <a:t> № 33 и № 55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714348" y="5226784"/>
            <a:ext cx="3071834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Структурное подразделение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«Жар-птица»</a:t>
            </a: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в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озглавляет Колокольцева Елена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Владимировна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72198" y="5357826"/>
            <a:ext cx="30718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800" dirty="0">
                <a:solidFill>
                  <a:srgbClr val="000000"/>
                </a:solidFill>
              </a:rPr>
              <a:t>Структурное подразделение</a:t>
            </a:r>
          </a:p>
          <a:p>
            <a:pPr lvl="0"/>
            <a:r>
              <a:rPr lang="ru-RU" sz="1800" dirty="0">
                <a:solidFill>
                  <a:srgbClr val="000000"/>
                </a:solidFill>
              </a:rPr>
              <a:t> </a:t>
            </a:r>
            <a:r>
              <a:rPr lang="ru-RU" sz="1800" dirty="0" smtClean="0">
                <a:solidFill>
                  <a:srgbClr val="000000"/>
                </a:solidFill>
              </a:rPr>
              <a:t>«Буратино» возглавляет </a:t>
            </a:r>
          </a:p>
          <a:p>
            <a:pPr lvl="0"/>
            <a:r>
              <a:rPr lang="ru-RU" sz="1800" dirty="0" smtClean="0">
                <a:solidFill>
                  <a:srgbClr val="000000"/>
                </a:solidFill>
              </a:rPr>
              <a:t>Дьякова Татьяна Михайловна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42852"/>
            <a:ext cx="7772400" cy="1285884"/>
          </a:xfrm>
        </p:spPr>
        <p:txBody>
          <a:bodyPr/>
          <a:lstStyle/>
          <a:p>
            <a:r>
              <a:rPr lang="ru-RU" b="1" i="0" dirty="0" smtClean="0">
                <a:solidFill>
                  <a:schemeClr val="accent6">
                    <a:lumMod val="75000"/>
                  </a:schemeClr>
                </a:solidFill>
              </a:rPr>
              <a:t>Аккредитация 2012г</a:t>
            </a:r>
            <a:endParaRPr lang="ru-RU" b="1" i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58" y="1981200"/>
            <a:ext cx="4572032" cy="4114800"/>
          </a:xfrm>
        </p:spPr>
        <p:txBody>
          <a:bodyPr/>
          <a:lstStyle/>
          <a:p>
            <a:pPr>
              <a:buNone/>
            </a:pPr>
            <a:r>
              <a:rPr lang="ru-RU" sz="2400" i="0" dirty="0" smtClean="0"/>
              <a:t>    06</a:t>
            </a:r>
            <a:r>
              <a:rPr lang="en-US" sz="2400" i="0" dirty="0" smtClean="0"/>
              <a:t>.0</a:t>
            </a:r>
            <a:r>
              <a:rPr lang="ru-RU" sz="2400" i="0" dirty="0" smtClean="0"/>
              <a:t>3</a:t>
            </a:r>
            <a:r>
              <a:rPr lang="en-US" sz="2400" i="0" dirty="0" smtClean="0"/>
              <a:t>.201</a:t>
            </a:r>
            <a:r>
              <a:rPr lang="ru-RU" sz="2400" i="0" dirty="0" smtClean="0"/>
              <a:t>2г наша школа одной из первых в городе успешно прошла государственную аккредитацию. Комиссия провела экспертизу соответствия содержания и качества подготовки выпускников ГБОУ ООШ № </a:t>
            </a:r>
            <a:r>
              <a:rPr lang="en-US" sz="2400" i="0" dirty="0" smtClean="0"/>
              <a:t>4 </a:t>
            </a:r>
            <a:r>
              <a:rPr lang="ru-RU" sz="2400" i="0" dirty="0" smtClean="0"/>
              <a:t>федеральным образовательным стандартам и дала положительную оценку деятельности ОУ</a:t>
            </a:r>
            <a:endParaRPr lang="ru-RU" sz="2400" i="0" dirty="0"/>
          </a:p>
        </p:txBody>
      </p:sp>
      <p:pic>
        <p:nvPicPr>
          <p:cNvPr id="5122" name="Picture 2" descr="S5005797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 l="19841" t="12645" r="27777"/>
          <a:stretch>
            <a:fillRect/>
          </a:stretch>
        </p:blipFill>
        <p:spPr bwMode="auto">
          <a:xfrm>
            <a:off x="6572264" y="3857628"/>
            <a:ext cx="2143140" cy="267983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123" name="Picture 3" descr="S5005795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 l="17461" t="3122" r="31746"/>
          <a:stretch>
            <a:fillRect/>
          </a:stretch>
        </p:blipFill>
        <p:spPr bwMode="auto">
          <a:xfrm>
            <a:off x="5214942" y="1857364"/>
            <a:ext cx="1963734" cy="280943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1538" y="357166"/>
            <a:ext cx="7315224" cy="747698"/>
          </a:xfrm>
        </p:spPr>
        <p:txBody>
          <a:bodyPr/>
          <a:lstStyle/>
          <a:p>
            <a:r>
              <a:rPr lang="ru-RU" sz="3600" b="1" i="0" dirty="0" smtClean="0">
                <a:solidFill>
                  <a:schemeClr val="accent6">
                    <a:lumMod val="75000"/>
                  </a:schemeClr>
                </a:solidFill>
              </a:rPr>
              <a:t>Достижения </a:t>
            </a:r>
            <a:br>
              <a:rPr lang="ru-RU" sz="3600" b="1" i="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3600" b="1" i="0" dirty="0" smtClean="0">
                <a:solidFill>
                  <a:schemeClr val="accent6">
                    <a:lumMod val="75000"/>
                  </a:schemeClr>
                </a:solidFill>
              </a:rPr>
              <a:t>ГБОУ ООШ №4</a:t>
            </a:r>
            <a:r>
              <a:rPr lang="ru-RU" sz="3600" b="1" i="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3600" b="1" i="0" dirty="0" smtClean="0">
                <a:solidFill>
                  <a:schemeClr val="accent6">
                    <a:lumMod val="75000"/>
                  </a:schemeClr>
                </a:solidFill>
              </a:rPr>
              <a:t>в 2012 году</a:t>
            </a:r>
            <a:endParaRPr lang="ru-RU" sz="3600" b="1" i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1285852" y="1357298"/>
            <a:ext cx="692945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</a:rPr>
              <a:t>Результативность ОУ в мероприятиях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</a:rPr>
              <a:t>интеллектуальной направленности </a:t>
            </a:r>
            <a:r>
              <a:rPr lang="ru-RU" sz="1600" b="1" dirty="0" smtClean="0">
                <a:solidFill>
                  <a:srgbClr val="000000"/>
                </a:solidFill>
              </a:rPr>
              <a:t>с</a:t>
            </a:r>
            <a:r>
              <a:rPr kumimoji="0" lang="ru-RU" sz="1600" b="1" i="0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</a:rPr>
              <a:t> января 2012г</a:t>
            </a:r>
            <a:r>
              <a:rPr kumimoji="0" lang="ru-RU" sz="1100" b="1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</a:rPr>
              <a:t>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714348" y="2000240"/>
            <a:ext cx="8429652" cy="2662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800" dirty="0" smtClean="0"/>
              <a:t>- Очный этап </a:t>
            </a:r>
            <a:r>
              <a:rPr lang="ru-RU" sz="1800" dirty="0" err="1" smtClean="0"/>
              <a:t>этап</a:t>
            </a:r>
            <a:r>
              <a:rPr lang="ru-RU" sz="1800" dirty="0" smtClean="0"/>
              <a:t> Всероссийской конференции "Юный исследователь"</a:t>
            </a:r>
            <a:r>
              <a:rPr lang="ru-RU" sz="1800" dirty="0" smtClean="0">
                <a:solidFill>
                  <a:srgbClr val="000000"/>
                </a:solidFill>
              </a:rPr>
              <a:t> –</a:t>
            </a:r>
            <a:r>
              <a:rPr lang="en-US" sz="1800" dirty="0" smtClean="0">
                <a:solidFill>
                  <a:srgbClr val="000000"/>
                </a:solidFill>
              </a:rPr>
              <a:t> I </a:t>
            </a:r>
            <a:r>
              <a:rPr lang="ru-RU" sz="1800" dirty="0" smtClean="0">
                <a:solidFill>
                  <a:srgbClr val="000000"/>
                </a:solidFill>
              </a:rPr>
              <a:t>место</a:t>
            </a:r>
            <a:r>
              <a:rPr lang="ru-RU" sz="1800" dirty="0" smtClean="0"/>
              <a:t> </a:t>
            </a:r>
          </a:p>
          <a:p>
            <a:r>
              <a:rPr lang="ru-RU" sz="1800" dirty="0" smtClean="0"/>
              <a:t>-Региональный этап Всероссийской олимпиады школьников</a:t>
            </a:r>
            <a:r>
              <a:rPr lang="ru-RU" sz="1800" dirty="0" smtClean="0">
                <a:solidFill>
                  <a:srgbClr val="000000"/>
                </a:solidFill>
              </a:rPr>
              <a:t> –</a:t>
            </a:r>
            <a:r>
              <a:rPr lang="en-US" sz="1800" dirty="0" smtClean="0">
                <a:solidFill>
                  <a:srgbClr val="000000"/>
                </a:solidFill>
              </a:rPr>
              <a:t> I </a:t>
            </a:r>
            <a:r>
              <a:rPr lang="ru-RU" sz="1800" dirty="0" smtClean="0">
                <a:solidFill>
                  <a:srgbClr val="000000"/>
                </a:solidFill>
              </a:rPr>
              <a:t>место</a:t>
            </a:r>
            <a:r>
              <a:rPr lang="ru-RU" sz="1800" dirty="0" smtClean="0"/>
              <a:t> </a:t>
            </a:r>
          </a:p>
          <a:p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-Второй территориальный марафон "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Инфотешка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" –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II </a:t>
            </a:r>
            <a:r>
              <a:rPr lang="ru-RU" sz="1800" dirty="0" smtClean="0">
                <a:solidFill>
                  <a:srgbClr val="000000"/>
                </a:solidFill>
              </a:rPr>
              <a:t>место</a:t>
            </a:r>
          </a:p>
          <a:p>
            <a:r>
              <a:rPr lang="ru-RU" sz="1800" dirty="0" smtClean="0">
                <a:solidFill>
                  <a:srgbClr val="000000"/>
                </a:solidFill>
                <a:latin typeface="Times New Roman"/>
              </a:rPr>
              <a:t>-Городская научно-практическая конференция "Новокуйбышевску-60 лет- 2 лауреата</a:t>
            </a:r>
            <a:r>
              <a:rPr lang="ru-RU" sz="1800" dirty="0" smtClean="0"/>
              <a:t> --Городские </a:t>
            </a:r>
            <a:r>
              <a:rPr lang="ru-RU" sz="1800" dirty="0" err="1" smtClean="0"/>
              <a:t>Серафимовские</a:t>
            </a:r>
            <a:r>
              <a:rPr lang="ru-RU" sz="1800" dirty="0" smtClean="0"/>
              <a:t> чтения </a:t>
            </a:r>
            <a:r>
              <a:rPr lang="ru-RU" sz="1800" dirty="0" smtClean="0">
                <a:solidFill>
                  <a:srgbClr val="000000"/>
                </a:solidFill>
              </a:rPr>
              <a:t>–</a:t>
            </a:r>
            <a:r>
              <a:rPr lang="en-US" sz="1800" dirty="0" smtClean="0">
                <a:solidFill>
                  <a:srgbClr val="000000"/>
                </a:solidFill>
              </a:rPr>
              <a:t> II </a:t>
            </a:r>
            <a:r>
              <a:rPr lang="ru-RU" sz="1800" dirty="0" smtClean="0">
                <a:solidFill>
                  <a:srgbClr val="000000"/>
                </a:solidFill>
              </a:rPr>
              <a:t>место</a:t>
            </a:r>
            <a:endParaRPr lang="ru-RU" sz="1800" dirty="0" smtClean="0">
              <a:solidFill>
                <a:srgbClr val="000000"/>
              </a:solidFill>
              <a:latin typeface="Times New Roman"/>
            </a:endParaRPr>
          </a:p>
          <a:p>
            <a:r>
              <a:rPr lang="ru-RU" sz="180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1100" dirty="0" smtClean="0"/>
              <a:t> </a:t>
            </a:r>
          </a:p>
          <a:p>
            <a:endParaRPr lang="ru-RU" sz="1100" dirty="0" smtClean="0">
              <a:solidFill>
                <a:srgbClr val="000000"/>
              </a:solidFill>
              <a:latin typeface="Times New Roman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solidFill>
                <a:srgbClr val="00000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solidFill>
                <a:srgbClr val="00000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100" dirty="0" smtClean="0">
              <a:solidFill>
                <a:srgbClr val="00000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28662" y="3571876"/>
            <a:ext cx="75724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smtClean="0">
                <a:solidFill>
                  <a:srgbClr val="000000"/>
                </a:solidFill>
              </a:rPr>
              <a:t>Результативность ОУ в мероприятиях </a:t>
            </a:r>
          </a:p>
          <a:p>
            <a:pPr lvl="0" algn="ctr"/>
            <a:r>
              <a:rPr lang="ru-RU" sz="1600" b="1" dirty="0" smtClean="0">
                <a:solidFill>
                  <a:srgbClr val="000000"/>
                </a:solidFill>
              </a:rPr>
              <a:t>спортивной направленности направленности с января 2012г</a:t>
            </a:r>
            <a:r>
              <a:rPr lang="ru-RU" sz="1600" b="1" u="sng" dirty="0" smtClean="0">
                <a:solidFill>
                  <a:srgbClr val="000000"/>
                </a:solidFill>
              </a:rPr>
              <a:t>.</a:t>
            </a:r>
            <a:endParaRPr lang="ru-RU" sz="1600" dirty="0" smtClean="0">
              <a:latin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4348" y="4365010"/>
            <a:ext cx="5689250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/>
              <a:t>-Городские соревнования «Веселые старты»</a:t>
            </a:r>
            <a:r>
              <a:rPr lang="ru-RU" sz="1800" dirty="0" smtClean="0">
                <a:solidFill>
                  <a:srgbClr val="000000"/>
                </a:solidFill>
              </a:rPr>
              <a:t> –</a:t>
            </a:r>
            <a:r>
              <a:rPr lang="en-US" sz="1800" dirty="0" smtClean="0">
                <a:solidFill>
                  <a:srgbClr val="000000"/>
                </a:solidFill>
              </a:rPr>
              <a:t> I </a:t>
            </a:r>
            <a:r>
              <a:rPr lang="ru-RU" sz="1800" dirty="0" smtClean="0">
                <a:solidFill>
                  <a:srgbClr val="000000"/>
                </a:solidFill>
              </a:rPr>
              <a:t>место</a:t>
            </a:r>
            <a:r>
              <a:rPr lang="ru-RU" sz="1800" dirty="0" smtClean="0"/>
              <a:t> </a:t>
            </a:r>
          </a:p>
          <a:p>
            <a:r>
              <a:rPr lang="ru-RU" sz="1800" dirty="0" smtClean="0"/>
              <a:t>-Городской </a:t>
            </a:r>
            <a:r>
              <a:rPr lang="ru-RU" sz="1800" dirty="0" err="1" smtClean="0"/>
              <a:t>блиц-турнир</a:t>
            </a:r>
            <a:r>
              <a:rPr lang="ru-RU" sz="1800" dirty="0" smtClean="0"/>
              <a:t>  ФСК "Белая ладья" </a:t>
            </a:r>
            <a:r>
              <a:rPr lang="ru-RU" sz="1800" dirty="0" smtClean="0">
                <a:solidFill>
                  <a:srgbClr val="000000"/>
                </a:solidFill>
              </a:rPr>
              <a:t>–</a:t>
            </a:r>
            <a:r>
              <a:rPr lang="en-US" sz="1800" dirty="0" smtClean="0">
                <a:solidFill>
                  <a:srgbClr val="000000"/>
                </a:solidFill>
              </a:rPr>
              <a:t> I </a:t>
            </a:r>
            <a:r>
              <a:rPr lang="ru-RU" sz="1800" dirty="0" smtClean="0">
                <a:solidFill>
                  <a:srgbClr val="000000"/>
                </a:solidFill>
              </a:rPr>
              <a:t>место</a:t>
            </a:r>
            <a:r>
              <a:rPr lang="ru-RU" sz="1800" dirty="0" smtClean="0"/>
              <a:t> </a:t>
            </a:r>
          </a:p>
          <a:p>
            <a:r>
              <a:rPr lang="ru-RU" sz="1800" dirty="0" smtClean="0"/>
              <a:t>-Городские соревнования по лыжным гонкам </a:t>
            </a:r>
            <a:r>
              <a:rPr lang="ru-RU" sz="1800" dirty="0" smtClean="0">
                <a:solidFill>
                  <a:srgbClr val="000000"/>
                </a:solidFill>
              </a:rPr>
              <a:t>–</a:t>
            </a:r>
            <a:r>
              <a:rPr lang="en-US" sz="1800" dirty="0" smtClean="0">
                <a:solidFill>
                  <a:srgbClr val="000000"/>
                </a:solidFill>
              </a:rPr>
              <a:t> I </a:t>
            </a:r>
            <a:r>
              <a:rPr lang="ru-RU" sz="1800" dirty="0" smtClean="0">
                <a:solidFill>
                  <a:srgbClr val="000000"/>
                </a:solidFill>
              </a:rPr>
              <a:t>место</a:t>
            </a:r>
            <a:r>
              <a:rPr lang="ru-RU" sz="1800" dirty="0" smtClean="0"/>
              <a:t> </a:t>
            </a:r>
          </a:p>
          <a:p>
            <a:r>
              <a:rPr lang="ru-RU" sz="1800" dirty="0" smtClean="0"/>
              <a:t>-Областная спартакиада учащихся  ( теннис) </a:t>
            </a:r>
            <a:r>
              <a:rPr lang="ru-RU" sz="1800" dirty="0" smtClean="0">
                <a:solidFill>
                  <a:srgbClr val="000000"/>
                </a:solidFill>
              </a:rPr>
              <a:t>–</a:t>
            </a:r>
            <a:r>
              <a:rPr lang="en-US" sz="1800" dirty="0" smtClean="0">
                <a:solidFill>
                  <a:srgbClr val="000000"/>
                </a:solidFill>
              </a:rPr>
              <a:t> I </a:t>
            </a:r>
            <a:r>
              <a:rPr lang="ru-RU" sz="1800" dirty="0" smtClean="0">
                <a:solidFill>
                  <a:srgbClr val="000000"/>
                </a:solidFill>
              </a:rPr>
              <a:t>место</a:t>
            </a:r>
            <a:r>
              <a:rPr lang="ru-RU" sz="1800" dirty="0" smtClean="0"/>
              <a:t> </a:t>
            </a:r>
          </a:p>
          <a:p>
            <a:r>
              <a:rPr lang="ru-RU" sz="1800" dirty="0" smtClean="0"/>
              <a:t>-Городские соревнования по подвижной игре </a:t>
            </a:r>
          </a:p>
          <a:p>
            <a:r>
              <a:rPr lang="ru-RU" sz="1800" dirty="0" smtClean="0"/>
              <a:t>"Перестрелка"</a:t>
            </a:r>
            <a:r>
              <a:rPr lang="ru-RU" sz="1800" dirty="0" smtClean="0">
                <a:solidFill>
                  <a:srgbClr val="000000"/>
                </a:solidFill>
              </a:rPr>
              <a:t>                                                     –</a:t>
            </a:r>
            <a:r>
              <a:rPr lang="en-US" sz="1800" dirty="0" smtClean="0">
                <a:solidFill>
                  <a:srgbClr val="000000"/>
                </a:solidFill>
              </a:rPr>
              <a:t> II </a:t>
            </a:r>
            <a:r>
              <a:rPr lang="ru-RU" sz="1800" dirty="0" smtClean="0">
                <a:solidFill>
                  <a:srgbClr val="000000"/>
                </a:solidFill>
              </a:rPr>
              <a:t>место</a:t>
            </a:r>
            <a:r>
              <a:rPr lang="ru-RU" sz="1800" dirty="0" smtClean="0"/>
              <a:t> 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785786" y="142852"/>
            <a:ext cx="7772400" cy="890574"/>
          </a:xfrm>
        </p:spPr>
        <p:txBody>
          <a:bodyPr/>
          <a:lstStyle/>
          <a:p>
            <a:r>
              <a:rPr lang="ru-RU" sz="3600" i="0" dirty="0" smtClean="0">
                <a:solidFill>
                  <a:schemeClr val="accent6">
                    <a:lumMod val="75000"/>
                  </a:schemeClr>
                </a:solidFill>
              </a:rPr>
              <a:t>Из истории школы…2011-2010 </a:t>
            </a:r>
            <a:r>
              <a:rPr lang="ru-RU" sz="3600" i="0" dirty="0" err="1" smtClean="0">
                <a:solidFill>
                  <a:schemeClr val="accent6">
                    <a:lumMod val="75000"/>
                  </a:schemeClr>
                </a:solidFill>
              </a:rPr>
              <a:t>уч.год</a:t>
            </a:r>
            <a:endParaRPr lang="ru-RU" sz="3600" i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596" y="1214422"/>
            <a:ext cx="8715404" cy="5238768"/>
          </a:xfrm>
        </p:spPr>
        <p:txBody>
          <a:bodyPr/>
          <a:lstStyle/>
          <a:p>
            <a:r>
              <a:rPr lang="en-US" sz="2400" b="1" i="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b="1" i="0" dirty="0">
                <a:latin typeface="Times New Roman" pitchFamily="18" charset="0"/>
                <a:cs typeface="Times New Roman" pitchFamily="18" charset="0"/>
              </a:rPr>
              <a:t> место  в региональном конкурсе «Лучшие школы Самарской области -2010» в номинации «Начальная и основная общеобразовательная школа</a:t>
            </a:r>
            <a:r>
              <a:rPr lang="ru-RU" sz="2400" b="1" i="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i="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b="1" i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000" b="1" i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000" b="1" i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место в Региональном конкурсе по итогам акции </a:t>
            </a:r>
            <a:r>
              <a:rPr lang="ru-RU" sz="2000" b="1" i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i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Неделя экологических знаний</a:t>
            </a:r>
            <a:r>
              <a:rPr lang="ru-RU" sz="2000" b="1" i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en-US" sz="2000" b="1" i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i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i="0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000" b="1" i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0" dirty="0">
                <a:latin typeface="Times New Roman" pitchFamily="18" charset="0"/>
                <a:cs typeface="Times New Roman" pitchFamily="18" charset="0"/>
              </a:rPr>
              <a:t>место в областном конкурсе «Здоровое питание </a:t>
            </a:r>
            <a:r>
              <a:rPr lang="ru-RU" sz="2000" b="1" i="0" dirty="0" smtClean="0">
                <a:latin typeface="Times New Roman" pitchFamily="18" charset="0"/>
                <a:cs typeface="Times New Roman" pitchFamily="18" charset="0"/>
              </a:rPr>
              <a:t>школьников»</a:t>
            </a:r>
          </a:p>
          <a:p>
            <a:endParaRPr lang="ru-RU" sz="2000" b="1" i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i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000" b="1" i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место в территориальном конкурсе социальных </a:t>
            </a:r>
            <a:endParaRPr lang="ru-RU" sz="2000" b="1" i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000" b="1" i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проектов </a:t>
            </a:r>
            <a:r>
              <a:rPr lang="ru-RU" sz="2000" b="1" i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«Гражданин</a:t>
            </a:r>
            <a:r>
              <a:rPr lang="ru-RU" sz="2000" b="1" i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i="0" dirty="0">
              <a:solidFill>
                <a:srgbClr val="000000"/>
              </a:solidFill>
              <a:cs typeface="Times New Roman" pitchFamily="18" charset="0"/>
            </a:endParaRPr>
          </a:p>
          <a:p>
            <a:r>
              <a:rPr lang="en-US" sz="2000" b="1" i="0" dirty="0" smtClean="0">
                <a:solidFill>
                  <a:srgbClr val="000000"/>
                </a:solidFill>
                <a:cs typeface="Times New Roman" pitchFamily="18" charset="0"/>
              </a:rPr>
              <a:t>II</a:t>
            </a:r>
            <a:r>
              <a:rPr lang="ru-RU" sz="2000" b="1" i="0" dirty="0" smtClean="0">
                <a:solidFill>
                  <a:srgbClr val="000000"/>
                </a:solidFill>
                <a:cs typeface="Times New Roman" pitchFamily="18" charset="0"/>
              </a:rPr>
              <a:t> место за организацию летнего отдыха учащихся</a:t>
            </a:r>
          </a:p>
          <a:p>
            <a:pPr>
              <a:buNone/>
            </a:pPr>
            <a:endParaRPr lang="ru-RU" sz="2000" b="1" i="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lvl="0">
              <a:buNone/>
            </a:pPr>
            <a:r>
              <a:rPr lang="ru-RU" sz="2000" b="1" i="0" dirty="0" smtClean="0">
                <a:solidFill>
                  <a:srgbClr val="000000"/>
                </a:solidFill>
                <a:cs typeface="Times New Roman" pitchFamily="18" charset="0"/>
              </a:rPr>
              <a:t>     </a:t>
            </a:r>
            <a:r>
              <a:rPr lang="en-US" sz="2000" b="1" i="0" dirty="0" smtClean="0"/>
              <a:t>III</a:t>
            </a:r>
            <a:r>
              <a:rPr lang="ru-RU" sz="2000" b="1" i="0" dirty="0" smtClean="0"/>
              <a:t> </a:t>
            </a:r>
            <a:r>
              <a:rPr lang="ru-RU" sz="2000" b="1" i="0" dirty="0"/>
              <a:t>место в областном конкурсе </a:t>
            </a:r>
            <a:endParaRPr lang="ru-RU" sz="2000" b="1" i="0" dirty="0" smtClean="0"/>
          </a:p>
          <a:p>
            <a:pPr lvl="0">
              <a:buNone/>
            </a:pPr>
            <a:r>
              <a:rPr lang="ru-RU" sz="2000" b="1" i="0" dirty="0" smtClean="0"/>
              <a:t>    «</a:t>
            </a:r>
            <a:r>
              <a:rPr lang="ru-RU" sz="2000" b="1" i="0" dirty="0"/>
              <a:t>Лидер в образовании 2010-2011» </a:t>
            </a:r>
            <a:r>
              <a:rPr lang="ru-RU" sz="2000" b="1" i="0" dirty="0" smtClean="0"/>
              <a:t>Воронина </a:t>
            </a:r>
            <a:r>
              <a:rPr lang="ru-RU" sz="2000" b="1" i="0" dirty="0"/>
              <a:t>С.П., </a:t>
            </a:r>
            <a:endParaRPr lang="ru-RU" sz="2000" b="1" i="0" dirty="0" smtClean="0"/>
          </a:p>
          <a:p>
            <a:pPr lvl="0">
              <a:buNone/>
            </a:pPr>
            <a:r>
              <a:rPr lang="ru-RU" sz="2000" b="1" i="0" dirty="0" smtClean="0"/>
              <a:t>     учитель </a:t>
            </a:r>
            <a:r>
              <a:rPr lang="ru-RU" sz="2000" b="1" i="0" dirty="0"/>
              <a:t>биологии</a:t>
            </a:r>
          </a:p>
          <a:p>
            <a:endParaRPr lang="ru-RU" sz="2000" i="0" dirty="0"/>
          </a:p>
        </p:txBody>
      </p:sp>
      <p:sp>
        <p:nvSpPr>
          <p:cNvPr id="4" name="AutoShape 17"/>
          <p:cNvSpPr>
            <a:spLocks noChangeArrowheads="1"/>
          </p:cNvSpPr>
          <p:nvPr/>
        </p:nvSpPr>
        <p:spPr bwMode="auto">
          <a:xfrm>
            <a:off x="357158" y="1214422"/>
            <a:ext cx="357190" cy="43180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AutoShape 17"/>
          <p:cNvSpPr>
            <a:spLocks noChangeArrowheads="1"/>
          </p:cNvSpPr>
          <p:nvPr/>
        </p:nvSpPr>
        <p:spPr bwMode="auto">
          <a:xfrm flipV="1">
            <a:off x="357158" y="2357430"/>
            <a:ext cx="357190" cy="428628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17"/>
          <p:cNvSpPr>
            <a:spLocks noChangeArrowheads="1"/>
          </p:cNvSpPr>
          <p:nvPr/>
        </p:nvSpPr>
        <p:spPr bwMode="auto">
          <a:xfrm flipV="1">
            <a:off x="357158" y="4143380"/>
            <a:ext cx="357190" cy="428628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AutoShape 17"/>
          <p:cNvSpPr>
            <a:spLocks noChangeArrowheads="1"/>
          </p:cNvSpPr>
          <p:nvPr/>
        </p:nvSpPr>
        <p:spPr bwMode="auto">
          <a:xfrm flipV="1">
            <a:off x="357158" y="4857760"/>
            <a:ext cx="357190" cy="428628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AutoShape 17"/>
          <p:cNvSpPr>
            <a:spLocks noChangeArrowheads="1"/>
          </p:cNvSpPr>
          <p:nvPr/>
        </p:nvSpPr>
        <p:spPr bwMode="auto">
          <a:xfrm flipV="1">
            <a:off x="357158" y="5500702"/>
            <a:ext cx="357190" cy="428628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AutoShape 17"/>
          <p:cNvSpPr>
            <a:spLocks noChangeArrowheads="1"/>
          </p:cNvSpPr>
          <p:nvPr/>
        </p:nvSpPr>
        <p:spPr bwMode="auto">
          <a:xfrm flipV="1">
            <a:off x="357158" y="3357562"/>
            <a:ext cx="357190" cy="428628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/>
          <a:srcRect l="17912" r="21291"/>
          <a:stretch>
            <a:fillRect/>
          </a:stretch>
        </p:blipFill>
        <p:spPr bwMode="auto">
          <a:xfrm>
            <a:off x="6929454" y="3786190"/>
            <a:ext cx="2053979" cy="284321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Лучшая школа Самарской области. </a:t>
            </a:r>
            <a:endParaRPr lang="ru-RU" dirty="0"/>
          </a:p>
        </p:txBody>
      </p:sp>
      <p:pic>
        <p:nvPicPr>
          <p:cNvPr id="3" name="Новая дорожка 1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115616" y="1772816"/>
            <a:ext cx="685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00100" y="214290"/>
            <a:ext cx="75724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Награды учащихся в 2010-2011 учебном году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lum bright="12000" contrast="6000"/>
          </a:blip>
          <a:srcRect/>
          <a:stretch>
            <a:fillRect/>
          </a:stretch>
        </p:blipFill>
        <p:spPr bwMode="auto">
          <a:xfrm>
            <a:off x="714348" y="1857364"/>
            <a:ext cx="1485902" cy="242147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lum bright="6000" contrast="6000"/>
          </a:blip>
          <a:srcRect/>
          <a:stretch>
            <a:fillRect/>
          </a:stretch>
        </p:blipFill>
        <p:spPr bwMode="auto">
          <a:xfrm>
            <a:off x="2428860" y="4000504"/>
            <a:ext cx="1524924" cy="250030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9" name="Picture 4" descr="SAM_0569"/>
          <p:cNvPicPr>
            <a:picLocks noChangeAspect="1" noChangeArrowheads="1"/>
          </p:cNvPicPr>
          <p:nvPr/>
        </p:nvPicPr>
        <p:blipFill>
          <a:blip r:embed="rId4" cstate="print">
            <a:lum bright="18000"/>
          </a:blip>
          <a:srcRect l="13844" t="3902" r="17372"/>
          <a:stretch>
            <a:fillRect/>
          </a:stretch>
        </p:blipFill>
        <p:spPr bwMode="auto">
          <a:xfrm>
            <a:off x="4214810" y="1142984"/>
            <a:ext cx="2550909" cy="475108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642910" y="857232"/>
            <a:ext cx="33575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Обладатели гранта             «Виктория»    </a:t>
            </a:r>
            <a:endParaRPr lang="ru-RU" sz="20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715140" y="1928802"/>
            <a:ext cx="242886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Самой юной </a:t>
            </a:r>
            <a:r>
              <a:rPr lang="ru-RU" sz="2000" dirty="0" smtClean="0"/>
              <a:t>обладательницей</a:t>
            </a:r>
          </a:p>
          <a:p>
            <a:pPr algn="ctr"/>
            <a:r>
              <a:rPr lang="ru-RU" sz="2000" dirty="0"/>
              <a:t>в</a:t>
            </a:r>
            <a:r>
              <a:rPr lang="ru-RU" sz="2000" dirty="0" smtClean="0"/>
              <a:t> городе  </a:t>
            </a:r>
            <a:r>
              <a:rPr lang="ru-RU" sz="2000" dirty="0"/>
              <a:t>премии главы </a:t>
            </a:r>
            <a:r>
              <a:rPr lang="ru-RU" sz="1800" dirty="0" smtClean="0"/>
              <a:t>г.о.Новокуйбышевск</a:t>
            </a:r>
          </a:p>
          <a:p>
            <a:pPr algn="ctr"/>
            <a:r>
              <a:rPr lang="ru-RU" sz="2000" dirty="0" smtClean="0"/>
              <a:t> </a:t>
            </a:r>
            <a:r>
              <a:rPr lang="ru-RU" sz="2000" dirty="0"/>
              <a:t>стала Горбунова Вероника, 3-а класс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4348" y="4643446"/>
            <a:ext cx="15001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Краснова Людмила,</a:t>
            </a:r>
          </a:p>
          <a:p>
            <a:r>
              <a:rPr lang="ru-RU" sz="2000" dirty="0" smtClean="0"/>
              <a:t> 9б класс</a:t>
            </a:r>
            <a:endParaRPr lang="ru-RU" sz="20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428860" y="2143116"/>
            <a:ext cx="14287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Синцова</a:t>
            </a:r>
          </a:p>
          <a:p>
            <a:r>
              <a:rPr lang="ru-RU" sz="2000" dirty="0" smtClean="0"/>
              <a:t>Алёна,</a:t>
            </a:r>
          </a:p>
          <a:p>
            <a:r>
              <a:rPr lang="ru-RU" sz="2000" dirty="0" smtClean="0"/>
              <a:t> 6а класс</a:t>
            </a:r>
            <a:endParaRPr lang="ru-RU" sz="2000" dirty="0"/>
          </a:p>
        </p:txBody>
      </p:sp>
      <p:sp>
        <p:nvSpPr>
          <p:cNvPr id="18" name="AutoShape 17"/>
          <p:cNvSpPr>
            <a:spLocks noChangeArrowheads="1"/>
          </p:cNvSpPr>
          <p:nvPr/>
        </p:nvSpPr>
        <p:spPr bwMode="auto">
          <a:xfrm>
            <a:off x="642910" y="1000108"/>
            <a:ext cx="428628" cy="43180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9" name="AutoShape 17"/>
          <p:cNvSpPr>
            <a:spLocks noChangeArrowheads="1"/>
          </p:cNvSpPr>
          <p:nvPr/>
        </p:nvSpPr>
        <p:spPr bwMode="auto">
          <a:xfrm>
            <a:off x="6786578" y="1928802"/>
            <a:ext cx="428628" cy="43180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4316" y="3714752"/>
            <a:ext cx="84296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/>
              <a:t>На основании приказа от 22.06.2010г № 115-од Министерства образования и науки Самарской области, в соответствии с постановлением Правительства Самарской области от 17.06.2010 №236 </a:t>
            </a:r>
          </a:p>
          <a:p>
            <a:pPr algn="ctr"/>
            <a:r>
              <a:rPr lang="ru-RU" sz="2000" b="1" dirty="0" smtClean="0"/>
              <a:t>«О проведении в 2010-2011 учебном году эксперимента по введению ФГОС начального общего образования» </a:t>
            </a:r>
          </a:p>
          <a:p>
            <a:pPr algn="just"/>
            <a:r>
              <a:rPr lang="ru-RU" sz="2000" b="1" dirty="0" smtClean="0"/>
              <a:t>школа №4 г.о.Новокуйбышевск стала одной из 22 </a:t>
            </a:r>
            <a:r>
              <a:rPr lang="ru-RU" sz="2000" b="1" dirty="0" err="1" smtClean="0"/>
              <a:t>экпериментальных</a:t>
            </a:r>
            <a:r>
              <a:rPr lang="ru-RU" sz="2000" b="1" dirty="0" smtClean="0"/>
              <a:t> площадок по введению федерального государственного образовательного стандарта начального общего образования.</a:t>
            </a:r>
          </a:p>
        </p:txBody>
      </p:sp>
      <p:pic>
        <p:nvPicPr>
          <p:cNvPr id="4" name="Picture 4" descr="stand_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785794"/>
            <a:ext cx="3357586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lum bright="6000"/>
          </a:blip>
          <a:srcRect/>
          <a:stretch>
            <a:fillRect/>
          </a:stretch>
        </p:blipFill>
        <p:spPr bwMode="auto">
          <a:xfrm>
            <a:off x="4786314" y="214290"/>
            <a:ext cx="4194175" cy="314642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олубой с кадратиками">
  <a:themeElements>
    <a:clrScheme name="Тема Offic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голубой с кадратиками</Template>
  <TotalTime>708</TotalTime>
  <Words>1192</Words>
  <Application>Microsoft Office PowerPoint</Application>
  <PresentationFormat>Экран (4:3)</PresentationFormat>
  <Paragraphs>176</Paragraphs>
  <Slides>24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голубой с кадратиками</vt:lpstr>
      <vt:lpstr>Слайд 1</vt:lpstr>
      <vt:lpstr>  Государственное бюджетное общеобразовательное учреждение  Самарской области  основная общеобразовательная школа № 4 города Новокуйбышевска городского округа Новокуйбышевск Самарской области ( ГБОУ ООШ №4 )      </vt:lpstr>
      <vt:lpstr>2011-2012 учебный год</vt:lpstr>
      <vt:lpstr>Аккредитация 2012г</vt:lpstr>
      <vt:lpstr>Достижения  ГБОУ ООШ №4 в 2012 году</vt:lpstr>
      <vt:lpstr>Из истории школы…2011-2010 уч.год</vt:lpstr>
      <vt:lpstr>Лучшая школа Самарской области. </vt:lpstr>
      <vt:lpstr>Слайд 8</vt:lpstr>
      <vt:lpstr>Слайд 9</vt:lpstr>
      <vt:lpstr>Федеральные Государственные Образовательные стандарты.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  Государственное бюджетное общеобразовательное учреждение  Самарской области  основная общеобразовательная школа № 4 города Новокуйбышевска городского округа Новокуйбышевск Самарской области ( ГБОУ ООШ №4 г.Новокуйбышевска)     </vt:lpstr>
      <vt:lpstr>Слайд 20</vt:lpstr>
      <vt:lpstr>Слайд 21</vt:lpstr>
      <vt:lpstr>Слайд 22</vt:lpstr>
      <vt:lpstr>Слайд 23</vt:lpstr>
      <vt:lpstr>Слайд 24</vt:lpstr>
    </vt:vector>
  </TitlesOfParts>
  <Company>Школа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Кабинет психолога</dc:creator>
  <cp:lastModifiedBy>Александр</cp:lastModifiedBy>
  <cp:revision>80</cp:revision>
  <dcterms:created xsi:type="dcterms:W3CDTF">2012-04-10T08:22:13Z</dcterms:created>
  <dcterms:modified xsi:type="dcterms:W3CDTF">2012-04-26T07:34:54Z</dcterms:modified>
</cp:coreProperties>
</file>